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56" r:id="rId2"/>
    <p:sldId id="257" r:id="rId3"/>
    <p:sldId id="258" r:id="rId4"/>
    <p:sldId id="266" r:id="rId5"/>
    <p:sldId id="259" r:id="rId6"/>
    <p:sldId id="260" r:id="rId7"/>
    <p:sldId id="267" r:id="rId8"/>
    <p:sldId id="268" r:id="rId9"/>
    <p:sldId id="269" r:id="rId10"/>
    <p:sldId id="265" r:id="rId11"/>
  </p:sldIdLst>
  <p:sldSz cx="18288000" cy="10287000"/>
  <p:notesSz cx="6858000" cy="9947275"/>
  <p:embeddedFontLst>
    <p:embeddedFont>
      <p:font typeface="Anton" pitchFamily="2" charset="0"/>
      <p:regular r:id="rId13"/>
    </p:embeddedFont>
    <p:embeddedFont>
      <p:font typeface="Open Sauce Bold" panose="020B0604020202020204" charset="0"/>
      <p:regular r:id="rId14"/>
    </p:embeddedFont>
    <p:embeddedFont>
      <p:font typeface="Roboto" panose="02000000000000000000" pitchFamily="2" charset="0"/>
      <p:regular r:id="rId15"/>
      <p:bold r:id="rId16"/>
      <p:italic r:id="rId17"/>
      <p:boldItalic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4" d="100"/>
          <a:sy n="54" d="100"/>
        </p:scale>
        <p:origin x="114" y="4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Sheet1!$E$5</c:f>
              <c:strCache>
                <c:ptCount val="1"/>
                <c:pt idx="0">
                  <c:v>Professional services %</c:v>
                </c:pt>
              </c:strCache>
            </c:strRef>
          </c:tx>
          <c:spPr>
            <a:solidFill>
              <a:schemeClr val="accent1"/>
            </a:solidFill>
            <a:ln>
              <a:noFill/>
            </a:ln>
            <a:effectLst/>
            <a:sp3d/>
          </c:spPr>
          <c:invertIfNegative val="0"/>
          <c:cat>
            <c:strRef>
              <c:f>Sheet1!$D$6:$D$14</c:f>
              <c:strCache>
                <c:ptCount val="9"/>
                <c:pt idx="0">
                  <c:v>Serbia </c:v>
                </c:pt>
                <c:pt idx="1">
                  <c:v>Croatia</c:v>
                </c:pt>
                <c:pt idx="2">
                  <c:v>Bosnia and Herzegovina</c:v>
                </c:pt>
                <c:pt idx="3">
                  <c:v>North Macedonia</c:v>
                </c:pt>
                <c:pt idx="4">
                  <c:v>Hungary</c:v>
                </c:pt>
                <c:pt idx="5">
                  <c:v>Montenegro</c:v>
                </c:pt>
                <c:pt idx="6">
                  <c:v>Albania</c:v>
                </c:pt>
                <c:pt idx="7">
                  <c:v>Bulgaria</c:v>
                </c:pt>
                <c:pt idx="8">
                  <c:v>Romania</c:v>
                </c:pt>
              </c:strCache>
            </c:strRef>
          </c:cat>
          <c:val>
            <c:numRef>
              <c:f>Sheet1!$E$6:$E$14</c:f>
              <c:numCache>
                <c:formatCode>General</c:formatCode>
                <c:ptCount val="9"/>
                <c:pt idx="0">
                  <c:v>5.8</c:v>
                </c:pt>
                <c:pt idx="1">
                  <c:v>6.3</c:v>
                </c:pt>
                <c:pt idx="2">
                  <c:v>4.8</c:v>
                </c:pt>
                <c:pt idx="3">
                  <c:v>6.6</c:v>
                </c:pt>
                <c:pt idx="4">
                  <c:v>8.1999999999999993</c:v>
                </c:pt>
                <c:pt idx="5">
                  <c:v>6.3</c:v>
                </c:pt>
                <c:pt idx="6">
                  <c:v>9.1</c:v>
                </c:pt>
                <c:pt idx="7">
                  <c:v>7.8</c:v>
                </c:pt>
                <c:pt idx="8">
                  <c:v>7.4</c:v>
                </c:pt>
              </c:numCache>
            </c:numRef>
          </c:val>
          <c:extLst>
            <c:ext xmlns:c16="http://schemas.microsoft.com/office/drawing/2014/chart" uri="{C3380CC4-5D6E-409C-BE32-E72D297353CC}">
              <c16:uniqueId val="{00000000-A0A6-4123-9343-5CB5D11BA9EF}"/>
            </c:ext>
          </c:extLst>
        </c:ser>
        <c:ser>
          <c:idx val="1"/>
          <c:order val="1"/>
          <c:tx>
            <c:strRef>
              <c:f>Sheet1!$F$5</c:f>
              <c:strCache>
                <c:ptCount val="1"/>
                <c:pt idx="0">
                  <c:v>Clerical and data entry %</c:v>
                </c:pt>
              </c:strCache>
            </c:strRef>
          </c:tx>
          <c:spPr>
            <a:solidFill>
              <a:schemeClr val="accent2"/>
            </a:solidFill>
            <a:ln>
              <a:noFill/>
            </a:ln>
            <a:effectLst/>
            <a:sp3d/>
          </c:spPr>
          <c:invertIfNegative val="0"/>
          <c:cat>
            <c:strRef>
              <c:f>Sheet1!$D$6:$D$14</c:f>
              <c:strCache>
                <c:ptCount val="9"/>
                <c:pt idx="0">
                  <c:v>Serbia </c:v>
                </c:pt>
                <c:pt idx="1">
                  <c:v>Croatia</c:v>
                </c:pt>
                <c:pt idx="2">
                  <c:v>Bosnia and Herzegovina</c:v>
                </c:pt>
                <c:pt idx="3">
                  <c:v>North Macedonia</c:v>
                </c:pt>
                <c:pt idx="4">
                  <c:v>Hungary</c:v>
                </c:pt>
                <c:pt idx="5">
                  <c:v>Montenegro</c:v>
                </c:pt>
                <c:pt idx="6">
                  <c:v>Albania</c:v>
                </c:pt>
                <c:pt idx="7">
                  <c:v>Bulgaria</c:v>
                </c:pt>
                <c:pt idx="8">
                  <c:v>Romania</c:v>
                </c:pt>
              </c:strCache>
            </c:strRef>
          </c:cat>
          <c:val>
            <c:numRef>
              <c:f>Sheet1!$F$6:$F$14</c:f>
              <c:numCache>
                <c:formatCode>General</c:formatCode>
                <c:ptCount val="9"/>
                <c:pt idx="0">
                  <c:v>10.8</c:v>
                </c:pt>
                <c:pt idx="1">
                  <c:v>10.5</c:v>
                </c:pt>
                <c:pt idx="2">
                  <c:v>11.3</c:v>
                </c:pt>
                <c:pt idx="3">
                  <c:v>19</c:v>
                </c:pt>
                <c:pt idx="4">
                  <c:v>14.7</c:v>
                </c:pt>
                <c:pt idx="5">
                  <c:v>8.6999999999999993</c:v>
                </c:pt>
                <c:pt idx="6">
                  <c:v>16.3</c:v>
                </c:pt>
                <c:pt idx="7">
                  <c:v>10</c:v>
                </c:pt>
                <c:pt idx="8">
                  <c:v>10.8</c:v>
                </c:pt>
              </c:numCache>
            </c:numRef>
          </c:val>
          <c:extLst>
            <c:ext xmlns:c16="http://schemas.microsoft.com/office/drawing/2014/chart" uri="{C3380CC4-5D6E-409C-BE32-E72D297353CC}">
              <c16:uniqueId val="{00000001-A0A6-4123-9343-5CB5D11BA9EF}"/>
            </c:ext>
          </c:extLst>
        </c:ser>
        <c:ser>
          <c:idx val="2"/>
          <c:order val="2"/>
          <c:tx>
            <c:strRef>
              <c:f>Sheet1!$G$5</c:f>
              <c:strCache>
                <c:ptCount val="1"/>
                <c:pt idx="0">
                  <c:v>Creative and multimedia %</c:v>
                </c:pt>
              </c:strCache>
            </c:strRef>
          </c:tx>
          <c:spPr>
            <a:solidFill>
              <a:schemeClr val="accent3"/>
            </a:solidFill>
            <a:ln>
              <a:noFill/>
            </a:ln>
            <a:effectLst/>
            <a:sp3d/>
          </c:spPr>
          <c:invertIfNegative val="0"/>
          <c:cat>
            <c:strRef>
              <c:f>Sheet1!$D$6:$D$14</c:f>
              <c:strCache>
                <c:ptCount val="9"/>
                <c:pt idx="0">
                  <c:v>Serbia </c:v>
                </c:pt>
                <c:pt idx="1">
                  <c:v>Croatia</c:v>
                </c:pt>
                <c:pt idx="2">
                  <c:v>Bosnia and Herzegovina</c:v>
                </c:pt>
                <c:pt idx="3">
                  <c:v>North Macedonia</c:v>
                </c:pt>
                <c:pt idx="4">
                  <c:v>Hungary</c:v>
                </c:pt>
                <c:pt idx="5">
                  <c:v>Montenegro</c:v>
                </c:pt>
                <c:pt idx="6">
                  <c:v>Albania</c:v>
                </c:pt>
                <c:pt idx="7">
                  <c:v>Bulgaria</c:v>
                </c:pt>
                <c:pt idx="8">
                  <c:v>Romania</c:v>
                </c:pt>
              </c:strCache>
            </c:strRef>
          </c:cat>
          <c:val>
            <c:numRef>
              <c:f>Sheet1!$G$6:$G$14</c:f>
              <c:numCache>
                <c:formatCode>General</c:formatCode>
                <c:ptCount val="9"/>
                <c:pt idx="0">
                  <c:v>35.799999999999997</c:v>
                </c:pt>
                <c:pt idx="1">
                  <c:v>26.8</c:v>
                </c:pt>
                <c:pt idx="2">
                  <c:v>33.6</c:v>
                </c:pt>
                <c:pt idx="3">
                  <c:v>29.7</c:v>
                </c:pt>
                <c:pt idx="4">
                  <c:v>27</c:v>
                </c:pt>
                <c:pt idx="5">
                  <c:v>32.9</c:v>
                </c:pt>
                <c:pt idx="6">
                  <c:v>26.7</c:v>
                </c:pt>
                <c:pt idx="7">
                  <c:v>29.8</c:v>
                </c:pt>
                <c:pt idx="8">
                  <c:v>28</c:v>
                </c:pt>
              </c:numCache>
            </c:numRef>
          </c:val>
          <c:extLst>
            <c:ext xmlns:c16="http://schemas.microsoft.com/office/drawing/2014/chart" uri="{C3380CC4-5D6E-409C-BE32-E72D297353CC}">
              <c16:uniqueId val="{00000002-A0A6-4123-9343-5CB5D11BA9EF}"/>
            </c:ext>
          </c:extLst>
        </c:ser>
        <c:ser>
          <c:idx val="3"/>
          <c:order val="3"/>
          <c:tx>
            <c:strRef>
              <c:f>Sheet1!$H$5</c:f>
              <c:strCache>
                <c:ptCount val="1"/>
                <c:pt idx="0">
                  <c:v>Sales and marketing %</c:v>
                </c:pt>
              </c:strCache>
            </c:strRef>
          </c:tx>
          <c:spPr>
            <a:solidFill>
              <a:schemeClr val="accent4"/>
            </a:solidFill>
            <a:ln>
              <a:noFill/>
            </a:ln>
            <a:effectLst/>
            <a:sp3d/>
          </c:spPr>
          <c:invertIfNegative val="0"/>
          <c:cat>
            <c:strRef>
              <c:f>Sheet1!$D$6:$D$14</c:f>
              <c:strCache>
                <c:ptCount val="9"/>
                <c:pt idx="0">
                  <c:v>Serbia </c:v>
                </c:pt>
                <c:pt idx="1">
                  <c:v>Croatia</c:v>
                </c:pt>
                <c:pt idx="2">
                  <c:v>Bosnia and Herzegovina</c:v>
                </c:pt>
                <c:pt idx="3">
                  <c:v>North Macedonia</c:v>
                </c:pt>
                <c:pt idx="4">
                  <c:v>Hungary</c:v>
                </c:pt>
                <c:pt idx="5">
                  <c:v>Montenegro</c:v>
                </c:pt>
                <c:pt idx="6">
                  <c:v>Albania</c:v>
                </c:pt>
                <c:pt idx="7">
                  <c:v>Bulgaria</c:v>
                </c:pt>
                <c:pt idx="8">
                  <c:v>Romania</c:v>
                </c:pt>
              </c:strCache>
            </c:strRef>
          </c:cat>
          <c:val>
            <c:numRef>
              <c:f>Sheet1!$H$6:$H$14</c:f>
              <c:numCache>
                <c:formatCode>General</c:formatCode>
                <c:ptCount val="9"/>
                <c:pt idx="0">
                  <c:v>9</c:v>
                </c:pt>
                <c:pt idx="1">
                  <c:v>11.7</c:v>
                </c:pt>
                <c:pt idx="2">
                  <c:v>7.9</c:v>
                </c:pt>
                <c:pt idx="3">
                  <c:v>11.8</c:v>
                </c:pt>
                <c:pt idx="4">
                  <c:v>8.6999999999999993</c:v>
                </c:pt>
                <c:pt idx="5">
                  <c:v>9.1999999999999993</c:v>
                </c:pt>
                <c:pt idx="6">
                  <c:v>15.4</c:v>
                </c:pt>
                <c:pt idx="7">
                  <c:v>11.4</c:v>
                </c:pt>
                <c:pt idx="8">
                  <c:v>9.6</c:v>
                </c:pt>
              </c:numCache>
            </c:numRef>
          </c:val>
          <c:extLst>
            <c:ext xmlns:c16="http://schemas.microsoft.com/office/drawing/2014/chart" uri="{C3380CC4-5D6E-409C-BE32-E72D297353CC}">
              <c16:uniqueId val="{00000003-A0A6-4123-9343-5CB5D11BA9EF}"/>
            </c:ext>
          </c:extLst>
        </c:ser>
        <c:ser>
          <c:idx val="4"/>
          <c:order val="4"/>
          <c:tx>
            <c:strRef>
              <c:f>Sheet1!$I$5</c:f>
              <c:strCache>
                <c:ptCount val="1"/>
                <c:pt idx="0">
                  <c:v>Software %</c:v>
                </c:pt>
              </c:strCache>
            </c:strRef>
          </c:tx>
          <c:spPr>
            <a:solidFill>
              <a:schemeClr val="accent5"/>
            </a:solidFill>
            <a:ln>
              <a:noFill/>
            </a:ln>
            <a:effectLst/>
            <a:sp3d/>
          </c:spPr>
          <c:invertIfNegative val="0"/>
          <c:cat>
            <c:strRef>
              <c:f>Sheet1!$D$6:$D$14</c:f>
              <c:strCache>
                <c:ptCount val="9"/>
                <c:pt idx="0">
                  <c:v>Serbia </c:v>
                </c:pt>
                <c:pt idx="1">
                  <c:v>Croatia</c:v>
                </c:pt>
                <c:pt idx="2">
                  <c:v>Bosnia and Herzegovina</c:v>
                </c:pt>
                <c:pt idx="3">
                  <c:v>North Macedonia</c:v>
                </c:pt>
                <c:pt idx="4">
                  <c:v>Hungary</c:v>
                </c:pt>
                <c:pt idx="5">
                  <c:v>Montenegro</c:v>
                </c:pt>
                <c:pt idx="6">
                  <c:v>Albania</c:v>
                </c:pt>
                <c:pt idx="7">
                  <c:v>Bulgaria</c:v>
                </c:pt>
                <c:pt idx="8">
                  <c:v>Romania</c:v>
                </c:pt>
              </c:strCache>
            </c:strRef>
          </c:cat>
          <c:val>
            <c:numRef>
              <c:f>Sheet1!$I$6:$I$14</c:f>
              <c:numCache>
                <c:formatCode>General</c:formatCode>
                <c:ptCount val="9"/>
                <c:pt idx="0">
                  <c:v>28</c:v>
                </c:pt>
                <c:pt idx="1">
                  <c:v>27</c:v>
                </c:pt>
                <c:pt idx="2">
                  <c:v>28</c:v>
                </c:pt>
                <c:pt idx="3">
                  <c:v>21</c:v>
                </c:pt>
                <c:pt idx="4">
                  <c:v>22.7</c:v>
                </c:pt>
                <c:pt idx="5">
                  <c:v>29.8</c:v>
                </c:pt>
                <c:pt idx="6">
                  <c:v>23.7</c:v>
                </c:pt>
                <c:pt idx="7">
                  <c:v>24.8</c:v>
                </c:pt>
                <c:pt idx="8">
                  <c:v>28.4</c:v>
                </c:pt>
              </c:numCache>
            </c:numRef>
          </c:val>
          <c:extLst>
            <c:ext xmlns:c16="http://schemas.microsoft.com/office/drawing/2014/chart" uri="{C3380CC4-5D6E-409C-BE32-E72D297353CC}">
              <c16:uniqueId val="{00000004-A0A6-4123-9343-5CB5D11BA9EF}"/>
            </c:ext>
          </c:extLst>
        </c:ser>
        <c:ser>
          <c:idx val="5"/>
          <c:order val="5"/>
          <c:tx>
            <c:strRef>
              <c:f>Sheet1!$J$5</c:f>
              <c:strCache>
                <c:ptCount val="1"/>
                <c:pt idx="0">
                  <c:v>Writing and translation %</c:v>
                </c:pt>
              </c:strCache>
            </c:strRef>
          </c:tx>
          <c:spPr>
            <a:solidFill>
              <a:schemeClr val="accent6"/>
            </a:solidFill>
            <a:ln>
              <a:noFill/>
            </a:ln>
            <a:effectLst/>
            <a:sp3d/>
          </c:spPr>
          <c:invertIfNegative val="0"/>
          <c:cat>
            <c:strRef>
              <c:f>Sheet1!$D$6:$D$14</c:f>
              <c:strCache>
                <c:ptCount val="9"/>
                <c:pt idx="0">
                  <c:v>Serbia </c:v>
                </c:pt>
                <c:pt idx="1">
                  <c:v>Croatia</c:v>
                </c:pt>
                <c:pt idx="2">
                  <c:v>Bosnia and Herzegovina</c:v>
                </c:pt>
                <c:pt idx="3">
                  <c:v>North Macedonia</c:v>
                </c:pt>
                <c:pt idx="4">
                  <c:v>Hungary</c:v>
                </c:pt>
                <c:pt idx="5">
                  <c:v>Montenegro</c:v>
                </c:pt>
                <c:pt idx="6">
                  <c:v>Albania</c:v>
                </c:pt>
                <c:pt idx="7">
                  <c:v>Bulgaria</c:v>
                </c:pt>
                <c:pt idx="8">
                  <c:v>Romania</c:v>
                </c:pt>
              </c:strCache>
            </c:strRef>
          </c:cat>
          <c:val>
            <c:numRef>
              <c:f>Sheet1!$J$6:$J$14</c:f>
              <c:numCache>
                <c:formatCode>General</c:formatCode>
                <c:ptCount val="9"/>
                <c:pt idx="0">
                  <c:v>10.6</c:v>
                </c:pt>
                <c:pt idx="1">
                  <c:v>17.7</c:v>
                </c:pt>
                <c:pt idx="2">
                  <c:v>14.4</c:v>
                </c:pt>
                <c:pt idx="3">
                  <c:v>11.7</c:v>
                </c:pt>
                <c:pt idx="4">
                  <c:v>18.600000000000001</c:v>
                </c:pt>
                <c:pt idx="5">
                  <c:v>13</c:v>
                </c:pt>
                <c:pt idx="6">
                  <c:v>8.8000000000000007</c:v>
                </c:pt>
                <c:pt idx="7">
                  <c:v>16.100000000000001</c:v>
                </c:pt>
                <c:pt idx="8">
                  <c:v>15.8</c:v>
                </c:pt>
              </c:numCache>
            </c:numRef>
          </c:val>
          <c:extLst>
            <c:ext xmlns:c16="http://schemas.microsoft.com/office/drawing/2014/chart" uri="{C3380CC4-5D6E-409C-BE32-E72D297353CC}">
              <c16:uniqueId val="{00000005-A0A6-4123-9343-5CB5D11BA9EF}"/>
            </c:ext>
          </c:extLst>
        </c:ser>
        <c:dLbls>
          <c:showLegendKey val="0"/>
          <c:showVal val="0"/>
          <c:showCatName val="0"/>
          <c:showSerName val="0"/>
          <c:showPercent val="0"/>
          <c:showBubbleSize val="0"/>
        </c:dLbls>
        <c:gapWidth val="150"/>
        <c:shape val="box"/>
        <c:axId val="592576528"/>
        <c:axId val="592577008"/>
        <c:axId val="0"/>
      </c:bar3DChart>
      <c:catAx>
        <c:axId val="59257652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cap="none" spc="0" normalizeH="0" baseline="0">
                <a:solidFill>
                  <a:schemeClr val="tx1">
                    <a:lumMod val="65000"/>
                    <a:lumOff val="35000"/>
                  </a:schemeClr>
                </a:solidFill>
                <a:latin typeface="+mn-lt"/>
                <a:ea typeface="+mn-ea"/>
                <a:cs typeface="+mn-cs"/>
              </a:defRPr>
            </a:pPr>
            <a:endParaRPr lang="en-US"/>
          </a:p>
        </c:txPr>
        <c:crossAx val="592577008"/>
        <c:crosses val="autoZero"/>
        <c:auto val="1"/>
        <c:lblAlgn val="ctr"/>
        <c:lblOffset val="100"/>
        <c:noMultiLvlLbl val="0"/>
      </c:catAx>
      <c:valAx>
        <c:axId val="592577008"/>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crossAx val="59257652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0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6">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defRPr sz="900" b="0" kern="1200" cap="none" spc="0" normalizeH="0" baseline="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75000"/>
        <a:lumOff val="25000"/>
      </a:schemeClr>
    </cs:fontRef>
    <cs:spPr>
      <a:solidFill>
        <a:schemeClr val="dk1">
          <a:lumMod val="15000"/>
          <a:lumOff val="85000"/>
        </a:schemeClr>
      </a:solidFill>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3810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8"/>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50000"/>
            <a:lumOff val="50000"/>
          </a:schemeClr>
        </a:solidFill>
        <a:prstDash val="dash"/>
      </a:ln>
    </cs:spPr>
  </cs:dropLine>
  <cs:errorBar>
    <cs:lnRef idx="0"/>
    <cs:fillRef idx="0"/>
    <cs:effectRef idx="0"/>
    <cs:fontRef idx="minor">
      <a:schemeClr val="dk1"/>
    </cs:fontRef>
    <cs:spPr>
      <a:ln w="9525">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w="9525" cap="flat" cmpd="sng" algn="ctr">
        <a:solidFill>
          <a:schemeClr val="tx1">
            <a:lumMod val="5000"/>
            <a:lumOff val="95000"/>
          </a:schemeClr>
        </a:solidFill>
        <a:round/>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000" b="0" kern="1200" cap="none" spc="0" normalizeH="0" baseline="0"/>
  </cs:title>
  <cs:trendline>
    <cs:lnRef idx="0">
      <cs:styleClr val="auto"/>
    </cs:lnRef>
    <cs:fillRef idx="0"/>
    <cs:effectRef idx="0"/>
    <cs:fontRef idx="minor">
      <a:schemeClr val="dk1"/>
    </cs:fontRef>
    <cs:spPr>
      <a:ln w="19050" cap="rnd">
        <a:solidFill>
          <a:schemeClr val="phClr"/>
        </a:solidFill>
        <a:round/>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9091"/>
          </a:xfrm>
          <a:prstGeom prst="rect">
            <a:avLst/>
          </a:prstGeom>
        </p:spPr>
        <p:txBody>
          <a:bodyPr vert="horz" lIns="91440" tIns="45720" rIns="91440" bIns="45720" rtlCol="0"/>
          <a:lstStyle>
            <a:lvl1pPr algn="r">
              <a:defRPr sz="1200"/>
            </a:lvl1pPr>
          </a:lstStyle>
          <a:p>
            <a:fld id="{509F51AA-EBB7-475D-ACEC-4F16D1CE6A50}" type="datetimeFigureOut">
              <a:rPr lang="en-US" smtClean="0"/>
              <a:t>09.06.2026</a:t>
            </a:fld>
            <a:endParaRPr lang="en-US"/>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87126"/>
            <a:ext cx="5486400" cy="391674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8185"/>
            <a:ext cx="2971800" cy="499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48185"/>
            <a:ext cx="2971800" cy="499090"/>
          </a:xfrm>
          <a:prstGeom prst="rect">
            <a:avLst/>
          </a:prstGeom>
        </p:spPr>
        <p:txBody>
          <a:bodyPr vert="horz" lIns="91440" tIns="45720" rIns="91440" bIns="45720" rtlCol="0" anchor="b"/>
          <a:lstStyle>
            <a:lvl1pPr algn="r">
              <a:defRPr sz="1200"/>
            </a:lvl1pPr>
          </a:lstStyle>
          <a:p>
            <a:fld id="{E8079F6A-B993-45D0-B9E9-8425F08A670F}" type="slidenum">
              <a:rPr lang="en-US" smtClean="0"/>
              <a:t>‹#›</a:t>
            </a:fld>
            <a:endParaRPr lang="en-US"/>
          </a:p>
        </p:txBody>
      </p:sp>
    </p:spTree>
    <p:extLst>
      <p:ext uri="{BB962C8B-B14F-4D97-AF65-F5344CB8AC3E}">
        <p14:creationId xmlns:p14="http://schemas.microsoft.com/office/powerpoint/2010/main" val="41447098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8079F6A-B993-45D0-B9E9-8425F08A670F}" type="slidenum">
              <a:rPr lang="en-US" smtClean="0"/>
              <a:t>10</a:t>
            </a:fld>
            <a:endParaRPr lang="en-US"/>
          </a:p>
        </p:txBody>
      </p:sp>
    </p:spTree>
    <p:extLst>
      <p:ext uri="{BB962C8B-B14F-4D97-AF65-F5344CB8AC3E}">
        <p14:creationId xmlns:p14="http://schemas.microsoft.com/office/powerpoint/2010/main" val="1033082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09.06.2026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09.06.2026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10352484" y="2126163"/>
            <a:ext cx="10286999" cy="6034674"/>
            <a:chOff x="0" y="0"/>
            <a:chExt cx="2868698" cy="1589379"/>
          </a:xfrm>
        </p:grpSpPr>
        <p:sp>
          <p:nvSpPr>
            <p:cNvPr id="3" name="Freeform 3"/>
            <p:cNvSpPr/>
            <p:nvPr/>
          </p:nvSpPr>
          <p:spPr>
            <a:xfrm>
              <a:off x="0" y="0"/>
              <a:ext cx="2868698" cy="1589379"/>
            </a:xfrm>
            <a:custGeom>
              <a:avLst/>
              <a:gdLst/>
              <a:ahLst/>
              <a:cxnLst/>
              <a:rect l="l" t="t" r="r" b="b"/>
              <a:pathLst>
                <a:path w="2868698" h="1589379">
                  <a:moveTo>
                    <a:pt x="19191" y="0"/>
                  </a:moveTo>
                  <a:lnTo>
                    <a:pt x="2849507" y="0"/>
                  </a:lnTo>
                  <a:cubicBezTo>
                    <a:pt x="2860106" y="0"/>
                    <a:pt x="2868698" y="8592"/>
                    <a:pt x="2868698" y="19191"/>
                  </a:cubicBezTo>
                  <a:lnTo>
                    <a:pt x="2868698" y="1570188"/>
                  </a:lnTo>
                  <a:cubicBezTo>
                    <a:pt x="2868698" y="1580787"/>
                    <a:pt x="2860106" y="1589379"/>
                    <a:pt x="2849507" y="1589379"/>
                  </a:cubicBezTo>
                  <a:lnTo>
                    <a:pt x="19191" y="1589379"/>
                  </a:lnTo>
                  <a:cubicBezTo>
                    <a:pt x="8592" y="1589379"/>
                    <a:pt x="0" y="1580787"/>
                    <a:pt x="0" y="1570188"/>
                  </a:cubicBezTo>
                  <a:lnTo>
                    <a:pt x="0" y="19191"/>
                  </a:lnTo>
                  <a:cubicBezTo>
                    <a:pt x="0" y="8592"/>
                    <a:pt x="8592" y="0"/>
                    <a:pt x="19191" y="0"/>
                  </a:cubicBezTo>
                  <a:close/>
                </a:path>
              </a:pathLst>
            </a:custGeom>
            <a:solidFill>
              <a:srgbClr val="6EB6C8"/>
            </a:solidFill>
          </p:spPr>
        </p:sp>
        <p:sp>
          <p:nvSpPr>
            <p:cNvPr id="4" name="TextBox 4"/>
            <p:cNvSpPr txBox="1"/>
            <p:nvPr/>
          </p:nvSpPr>
          <p:spPr>
            <a:xfrm>
              <a:off x="0" y="-95250"/>
              <a:ext cx="2868698" cy="1684629"/>
            </a:xfrm>
            <a:prstGeom prst="rect">
              <a:avLst/>
            </a:prstGeom>
          </p:spPr>
          <p:txBody>
            <a:bodyPr lIns="50800" tIns="50800" rIns="50800" bIns="50800" rtlCol="0" anchor="ctr"/>
            <a:lstStyle/>
            <a:p>
              <a:pPr algn="ctr">
                <a:lnSpc>
                  <a:spcPts val="3240"/>
                </a:lnSpc>
              </a:pPr>
              <a:endParaRPr/>
            </a:p>
          </p:txBody>
        </p:sp>
      </p:grpSp>
      <p:grpSp>
        <p:nvGrpSpPr>
          <p:cNvPr id="5" name="Group 5"/>
          <p:cNvGrpSpPr/>
          <p:nvPr/>
        </p:nvGrpSpPr>
        <p:grpSpPr>
          <a:xfrm>
            <a:off x="13041630" y="2520315"/>
            <a:ext cx="5246370" cy="524637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78303" r="-78303"/>
              </a:stretch>
            </a:blipFill>
            <a:ln w="304800" cap="sq">
              <a:solidFill>
                <a:srgbClr val="6EB6C8"/>
              </a:solidFill>
              <a:prstDash val="solid"/>
              <a:miter/>
            </a:ln>
          </p:spPr>
        </p:sp>
      </p:grpSp>
      <p:sp>
        <p:nvSpPr>
          <p:cNvPr id="7" name="TextBox 7"/>
          <p:cNvSpPr txBox="1"/>
          <p:nvPr/>
        </p:nvSpPr>
        <p:spPr>
          <a:xfrm>
            <a:off x="385838" y="1714500"/>
            <a:ext cx="12119703" cy="5567165"/>
          </a:xfrm>
          <a:prstGeom prst="rect">
            <a:avLst/>
          </a:prstGeom>
        </p:spPr>
        <p:txBody>
          <a:bodyPr lIns="0" tIns="0" rIns="0" bIns="0" rtlCol="0" anchor="t">
            <a:spAutoFit/>
          </a:bodyPr>
          <a:lstStyle/>
          <a:p>
            <a:pPr algn="ctr">
              <a:lnSpc>
                <a:spcPts val="2996"/>
              </a:lnSpc>
            </a:pPr>
            <a:endParaRPr dirty="0"/>
          </a:p>
          <a:p>
            <a:pPr algn="ctr">
              <a:lnSpc>
                <a:spcPts val="2996"/>
              </a:lnSpc>
            </a:pPr>
            <a:endParaRPr sz="2800" dirty="0"/>
          </a:p>
          <a:p>
            <a:pPr algn="ctr">
              <a:lnSpc>
                <a:spcPts val="4345"/>
              </a:lnSpc>
            </a:pPr>
            <a:r>
              <a:rPr lang="en-US" sz="3600" dirty="0">
                <a:solidFill>
                  <a:srgbClr val="002C20"/>
                </a:solidFill>
                <a:latin typeface="Anton"/>
                <a:ea typeface="Anton"/>
                <a:cs typeface="Anton"/>
                <a:sym typeface="Anton"/>
              </a:rPr>
              <a:t>REIMAGINING CAREER GUIDANCE IN BOSNIA AND HERZEGOVINA: </a:t>
            </a:r>
            <a:endParaRPr lang="sr-Latn-RS" sz="3600" dirty="0">
              <a:solidFill>
                <a:srgbClr val="002C20"/>
              </a:solidFill>
              <a:latin typeface="Anton"/>
              <a:ea typeface="Anton"/>
              <a:cs typeface="Anton"/>
              <a:sym typeface="Anton"/>
            </a:endParaRPr>
          </a:p>
          <a:p>
            <a:pPr algn="ctr">
              <a:lnSpc>
                <a:spcPts val="4345"/>
              </a:lnSpc>
            </a:pPr>
            <a:r>
              <a:rPr lang="en-US" sz="3600" dirty="0">
                <a:solidFill>
                  <a:srgbClr val="002C20"/>
                </a:solidFill>
                <a:latin typeface="Anton"/>
                <a:ea typeface="Anton"/>
                <a:cs typeface="Anton"/>
                <a:sym typeface="Anton"/>
              </a:rPr>
              <a:t>ALIGNING NATIONAL POLICIES WITH THE REALITIES OF THE GLOBAL DIGITAL ECONOMY</a:t>
            </a:r>
          </a:p>
          <a:p>
            <a:pPr algn="l">
              <a:lnSpc>
                <a:spcPts val="8515"/>
              </a:lnSpc>
            </a:pPr>
            <a:endParaRPr lang="en-US" sz="3621" dirty="0">
              <a:solidFill>
                <a:srgbClr val="002C20"/>
              </a:solidFill>
              <a:latin typeface="Anton"/>
              <a:ea typeface="Anton"/>
              <a:cs typeface="Anton"/>
              <a:sym typeface="Anton"/>
            </a:endParaRPr>
          </a:p>
          <a:p>
            <a:pPr algn="ctr">
              <a:lnSpc>
                <a:spcPts val="2280"/>
              </a:lnSpc>
            </a:pPr>
            <a:r>
              <a:rPr lang="en-US" sz="1900" b="1" dirty="0" err="1">
                <a:solidFill>
                  <a:srgbClr val="002C20"/>
                </a:solidFill>
                <a:latin typeface="Open Sauce Bold"/>
                <a:ea typeface="Open Sauce Bold"/>
                <a:cs typeface="Open Sauce Bold"/>
                <a:sym typeface="Open Sauce Bold"/>
              </a:rPr>
              <a:t>Andrijana</a:t>
            </a:r>
            <a:r>
              <a:rPr lang="en-US" sz="1900" b="1" dirty="0">
                <a:solidFill>
                  <a:srgbClr val="002C20"/>
                </a:solidFill>
                <a:latin typeface="Open Sauce Bold"/>
                <a:ea typeface="Open Sauce Bold"/>
                <a:cs typeface="Open Sauce Bold"/>
                <a:sym typeface="Open Sauce Bold"/>
              </a:rPr>
              <a:t> </a:t>
            </a:r>
            <a:r>
              <a:rPr lang="en-US" sz="1900" b="1" dirty="0" err="1">
                <a:solidFill>
                  <a:srgbClr val="002C20"/>
                </a:solidFill>
                <a:latin typeface="Open Sauce Bold"/>
                <a:ea typeface="Open Sauce Bold"/>
                <a:cs typeface="Open Sauce Bold"/>
                <a:sym typeface="Open Sauce Bold"/>
              </a:rPr>
              <a:t>Mrkaić</a:t>
            </a:r>
            <a:r>
              <a:rPr lang="en-US" sz="1900" b="1" dirty="0">
                <a:solidFill>
                  <a:srgbClr val="002C20"/>
                </a:solidFill>
                <a:latin typeface="Open Sauce Bold"/>
                <a:ea typeface="Open Sauce Bold"/>
                <a:cs typeface="Open Sauce Bold"/>
                <a:sym typeface="Open Sauce Bold"/>
              </a:rPr>
              <a:t> Ateljević</a:t>
            </a:r>
          </a:p>
          <a:p>
            <a:pPr algn="ctr">
              <a:lnSpc>
                <a:spcPts val="2280"/>
              </a:lnSpc>
            </a:pPr>
            <a:endParaRPr lang="en-US" sz="1900" b="1" dirty="0">
              <a:solidFill>
                <a:srgbClr val="002C20"/>
              </a:solidFill>
              <a:latin typeface="Open Sauce Bold"/>
              <a:ea typeface="Open Sauce Bold"/>
              <a:cs typeface="Open Sauce Bold"/>
              <a:sym typeface="Open Sauce Bold"/>
            </a:endParaRPr>
          </a:p>
          <a:p>
            <a:pPr algn="ctr">
              <a:lnSpc>
                <a:spcPts val="2280"/>
              </a:lnSpc>
            </a:pPr>
            <a:r>
              <a:rPr lang="en-US" sz="1900" b="1" dirty="0">
                <a:solidFill>
                  <a:srgbClr val="002C20"/>
                </a:solidFill>
                <a:latin typeface="Open Sauce Bold"/>
                <a:ea typeface="Open Sauce Bold"/>
                <a:cs typeface="Open Sauce Bold"/>
                <a:sym typeface="Open Sauce Bold"/>
              </a:rPr>
              <a:t>Anđelka </a:t>
            </a:r>
            <a:r>
              <a:rPr lang="en-US" sz="1900" b="1" dirty="0" err="1">
                <a:solidFill>
                  <a:srgbClr val="002C20"/>
                </a:solidFill>
                <a:latin typeface="Open Sauce Bold"/>
                <a:ea typeface="Open Sauce Bold"/>
                <a:cs typeface="Open Sauce Bold"/>
                <a:sym typeface="Open Sauce Bold"/>
              </a:rPr>
              <a:t>Štilić</a:t>
            </a:r>
            <a:endParaRPr lang="sr-Latn-RS" sz="1900" b="1" dirty="0">
              <a:solidFill>
                <a:srgbClr val="002C20"/>
              </a:solidFill>
              <a:latin typeface="Open Sauce Bold"/>
              <a:ea typeface="Open Sauce Bold"/>
              <a:cs typeface="Open Sauce Bold"/>
              <a:sym typeface="Open Sauce Bold"/>
            </a:endParaRPr>
          </a:p>
          <a:p>
            <a:pPr algn="ctr">
              <a:lnSpc>
                <a:spcPts val="2280"/>
              </a:lnSpc>
            </a:pPr>
            <a:endParaRPr lang="sr-Latn-RS" sz="1900" b="1" dirty="0">
              <a:solidFill>
                <a:srgbClr val="002C20"/>
              </a:solidFill>
              <a:latin typeface="Open Sauce Bold"/>
              <a:ea typeface="Open Sauce Bold"/>
              <a:cs typeface="Open Sauce Bold"/>
              <a:sym typeface="Open Sauce Bold"/>
            </a:endParaRPr>
          </a:p>
          <a:p>
            <a:pPr algn="l">
              <a:lnSpc>
                <a:spcPts val="8515"/>
              </a:lnSpc>
            </a:pPr>
            <a:endParaRPr lang="en-US" sz="1900" b="1" dirty="0">
              <a:solidFill>
                <a:srgbClr val="002C20"/>
              </a:solidFill>
              <a:latin typeface="Open Sauce Bold"/>
              <a:ea typeface="Open Sauce Bold"/>
              <a:cs typeface="Open Sauce Bold"/>
              <a:sym typeface="Open Sauce Bold"/>
            </a:endParaRPr>
          </a:p>
        </p:txBody>
      </p:sp>
      <p:grpSp>
        <p:nvGrpSpPr>
          <p:cNvPr id="8" name="Group 8"/>
          <p:cNvGrpSpPr/>
          <p:nvPr/>
        </p:nvGrpSpPr>
        <p:grpSpPr>
          <a:xfrm>
            <a:off x="13041630" y="2467271"/>
            <a:ext cx="5196019" cy="5473934"/>
            <a:chOff x="0" y="0"/>
            <a:chExt cx="771534" cy="812800"/>
          </a:xfrm>
        </p:grpSpPr>
        <p:sp>
          <p:nvSpPr>
            <p:cNvPr id="9" name="Freeform 9"/>
            <p:cNvSpPr/>
            <p:nvPr/>
          </p:nvSpPr>
          <p:spPr>
            <a:xfrm>
              <a:off x="0" y="0"/>
              <a:ext cx="771534" cy="812800"/>
            </a:xfrm>
            <a:custGeom>
              <a:avLst/>
              <a:gdLst/>
              <a:ahLst/>
              <a:cxnLst/>
              <a:rect l="l" t="t" r="r" b="b"/>
              <a:pathLst>
                <a:path w="771534" h="812800">
                  <a:moveTo>
                    <a:pt x="385767" y="0"/>
                  </a:moveTo>
                  <a:cubicBezTo>
                    <a:pt x="172714" y="0"/>
                    <a:pt x="0" y="181951"/>
                    <a:pt x="0" y="406400"/>
                  </a:cubicBezTo>
                  <a:cubicBezTo>
                    <a:pt x="0" y="630849"/>
                    <a:pt x="172714" y="812800"/>
                    <a:pt x="385767" y="812800"/>
                  </a:cubicBezTo>
                  <a:cubicBezTo>
                    <a:pt x="598820" y="812800"/>
                    <a:pt x="771534" y="630849"/>
                    <a:pt x="771534" y="406400"/>
                  </a:cubicBezTo>
                  <a:cubicBezTo>
                    <a:pt x="771534" y="181951"/>
                    <a:pt x="598820" y="0"/>
                    <a:pt x="385767" y="0"/>
                  </a:cubicBezTo>
                  <a:close/>
                </a:path>
              </a:pathLst>
            </a:custGeom>
            <a:blipFill>
              <a:blip r:embed="rId3"/>
              <a:stretch>
                <a:fillRect l="-75448" t="-48083" r="-58703"/>
              </a:stretch>
            </a:blipFill>
            <a:ln w="304800" cap="sq">
              <a:solidFill>
                <a:srgbClr val="6EB6C8"/>
              </a:solidFill>
              <a:prstDash val="solid"/>
              <a:miter/>
            </a:ln>
          </p:spPr>
        </p:sp>
      </p:grpSp>
      <p:sp>
        <p:nvSpPr>
          <p:cNvPr id="10" name="Freeform 10"/>
          <p:cNvSpPr/>
          <p:nvPr/>
        </p:nvSpPr>
        <p:spPr>
          <a:xfrm>
            <a:off x="3962400" y="7581900"/>
            <a:ext cx="5181600" cy="2379470"/>
          </a:xfrm>
          <a:custGeom>
            <a:avLst/>
            <a:gdLst/>
            <a:ahLst/>
            <a:cxnLst/>
            <a:rect l="l" t="t" r="r" b="b"/>
            <a:pathLst>
              <a:path w="3124902" h="2078045">
                <a:moveTo>
                  <a:pt x="0" y="0"/>
                </a:moveTo>
                <a:lnTo>
                  <a:pt x="3124902" y="0"/>
                </a:lnTo>
                <a:lnTo>
                  <a:pt x="3124902" y="2078044"/>
                </a:lnTo>
                <a:lnTo>
                  <a:pt x="0" y="2078044"/>
                </a:lnTo>
                <a:lnTo>
                  <a:pt x="0" y="0"/>
                </a:lnTo>
                <a:close/>
              </a:path>
            </a:pathLst>
          </a:custGeom>
          <a:blipFill>
            <a:blip r:embed="rId4"/>
            <a:stretch>
              <a:fillRect l="-150" t="-9671" b="-3280"/>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
          <p:cNvGrpSpPr/>
          <p:nvPr/>
        </p:nvGrpSpPr>
        <p:grpSpPr>
          <a:xfrm rot="-10800000">
            <a:off x="204572" y="133350"/>
            <a:ext cx="17878855" cy="10020300"/>
            <a:chOff x="0" y="0"/>
            <a:chExt cx="2027644" cy="3121315"/>
          </a:xfrm>
        </p:grpSpPr>
        <p:sp>
          <p:nvSpPr>
            <p:cNvPr id="4" name="Freeform 4"/>
            <p:cNvSpPr/>
            <p:nvPr/>
          </p:nvSpPr>
          <p:spPr>
            <a:xfrm>
              <a:off x="0" y="0"/>
              <a:ext cx="2027644" cy="3121315"/>
            </a:xfrm>
            <a:custGeom>
              <a:avLst/>
              <a:gdLst/>
              <a:ahLst/>
              <a:cxnLst/>
              <a:rect l="l" t="t" r="r" b="b"/>
              <a:pathLst>
                <a:path w="2027644" h="3121315">
                  <a:moveTo>
                    <a:pt x="62348" y="0"/>
                  </a:moveTo>
                  <a:lnTo>
                    <a:pt x="1965297" y="0"/>
                  </a:lnTo>
                  <a:cubicBezTo>
                    <a:pt x="1981832" y="0"/>
                    <a:pt x="1997691" y="6569"/>
                    <a:pt x="2009383" y="18261"/>
                  </a:cubicBezTo>
                  <a:cubicBezTo>
                    <a:pt x="2021076" y="29954"/>
                    <a:pt x="2027644" y="45812"/>
                    <a:pt x="2027644" y="62348"/>
                  </a:cubicBezTo>
                  <a:lnTo>
                    <a:pt x="2027644" y="3058967"/>
                  </a:lnTo>
                  <a:cubicBezTo>
                    <a:pt x="2027644" y="3075503"/>
                    <a:pt x="2021076" y="3091362"/>
                    <a:pt x="2009383" y="3103054"/>
                  </a:cubicBezTo>
                  <a:cubicBezTo>
                    <a:pt x="1997691" y="3114747"/>
                    <a:pt x="1981832" y="3121315"/>
                    <a:pt x="1965297" y="3121315"/>
                  </a:cubicBezTo>
                  <a:lnTo>
                    <a:pt x="62348" y="3121315"/>
                  </a:lnTo>
                  <a:cubicBezTo>
                    <a:pt x="45812" y="3121315"/>
                    <a:pt x="29954" y="3114747"/>
                    <a:pt x="18261" y="3103054"/>
                  </a:cubicBezTo>
                  <a:cubicBezTo>
                    <a:pt x="6569" y="3091362"/>
                    <a:pt x="0" y="3075503"/>
                    <a:pt x="0" y="3058967"/>
                  </a:cubicBezTo>
                  <a:lnTo>
                    <a:pt x="0" y="62348"/>
                  </a:lnTo>
                  <a:cubicBezTo>
                    <a:pt x="0" y="45812"/>
                    <a:pt x="6569" y="29954"/>
                    <a:pt x="18261" y="18261"/>
                  </a:cubicBezTo>
                  <a:cubicBezTo>
                    <a:pt x="29954" y="6569"/>
                    <a:pt x="45812" y="0"/>
                    <a:pt x="62348" y="0"/>
                  </a:cubicBezTo>
                  <a:close/>
                </a:path>
              </a:pathLst>
            </a:custGeom>
            <a:solidFill>
              <a:srgbClr val="6EB6C8"/>
            </a:solidFill>
          </p:spPr>
          <p:txBody>
            <a:bodyPr/>
            <a:lstStyle/>
            <a:p>
              <a:endParaRPr lang="en-US" dirty="0"/>
            </a:p>
          </p:txBody>
        </p:sp>
        <p:sp>
          <p:nvSpPr>
            <p:cNvPr id="5" name="TextBox 5"/>
            <p:cNvSpPr txBox="1"/>
            <p:nvPr/>
          </p:nvSpPr>
          <p:spPr>
            <a:xfrm>
              <a:off x="0" y="-95250"/>
              <a:ext cx="2027644" cy="3216565"/>
            </a:xfrm>
            <a:prstGeom prst="rect">
              <a:avLst/>
            </a:prstGeom>
          </p:spPr>
          <p:txBody>
            <a:bodyPr lIns="50800" tIns="50800" rIns="50800" bIns="50800" rtlCol="0" anchor="ctr"/>
            <a:lstStyle/>
            <a:p>
              <a:pPr algn="ctr">
                <a:lnSpc>
                  <a:spcPts val="3240"/>
                </a:lnSpc>
              </a:pPr>
              <a:endParaRPr/>
            </a:p>
          </p:txBody>
        </p:sp>
      </p:grpSp>
      <p:grpSp>
        <p:nvGrpSpPr>
          <p:cNvPr id="6" name="Group 6"/>
          <p:cNvGrpSpPr/>
          <p:nvPr/>
        </p:nvGrpSpPr>
        <p:grpSpPr>
          <a:xfrm>
            <a:off x="7999890" y="2592780"/>
            <a:ext cx="6432228" cy="6178825"/>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69079" t="-48083" r="-53184"/>
              </a:stretch>
            </a:blipFill>
            <a:ln w="304800" cap="sq">
              <a:solidFill>
                <a:srgbClr val="6EB6C8"/>
              </a:solidFill>
              <a:prstDash val="solid"/>
              <a:miter/>
            </a:ln>
          </p:spPr>
        </p:sp>
      </p:grpSp>
      <p:grpSp>
        <p:nvGrpSpPr>
          <p:cNvPr id="8" name="Group 8"/>
          <p:cNvGrpSpPr/>
          <p:nvPr/>
        </p:nvGrpSpPr>
        <p:grpSpPr>
          <a:xfrm>
            <a:off x="13182600" y="403156"/>
            <a:ext cx="4413966" cy="4240142"/>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18846" r="-31017"/>
              </a:stretch>
            </a:blipFill>
            <a:ln w="304800" cap="sq">
              <a:solidFill>
                <a:srgbClr val="6EB6C8"/>
              </a:solidFill>
              <a:prstDash val="solid"/>
              <a:miter/>
            </a:ln>
          </p:spPr>
        </p:sp>
      </p:grpSp>
      <p:sp>
        <p:nvSpPr>
          <p:cNvPr id="16" name="TextBox 16"/>
          <p:cNvSpPr txBox="1"/>
          <p:nvPr/>
        </p:nvSpPr>
        <p:spPr>
          <a:xfrm>
            <a:off x="501888" y="2698024"/>
            <a:ext cx="6767008" cy="1803330"/>
          </a:xfrm>
          <a:prstGeom prst="rect">
            <a:avLst/>
          </a:prstGeom>
        </p:spPr>
        <p:txBody>
          <a:bodyPr lIns="0" tIns="0" rIns="0" bIns="0" rtlCol="0" anchor="t">
            <a:spAutoFit/>
          </a:bodyPr>
          <a:lstStyle/>
          <a:p>
            <a:pPr algn="l">
              <a:lnSpc>
                <a:spcPts val="13884"/>
              </a:lnSpc>
            </a:pPr>
            <a:r>
              <a:rPr lang="en-US" sz="12976" dirty="0">
                <a:solidFill>
                  <a:srgbClr val="FFFFFF"/>
                </a:solidFill>
                <a:latin typeface="Anton"/>
                <a:ea typeface="Anton"/>
                <a:cs typeface="Anton"/>
                <a:sym typeface="Anton"/>
              </a:rPr>
              <a:t>THANK YOU</a:t>
            </a:r>
          </a:p>
        </p:txBody>
      </p:sp>
      <p:sp>
        <p:nvSpPr>
          <p:cNvPr id="17" name="TextBox 17"/>
          <p:cNvSpPr txBox="1"/>
          <p:nvPr/>
        </p:nvSpPr>
        <p:spPr>
          <a:xfrm>
            <a:off x="617209" y="4643298"/>
            <a:ext cx="7272629" cy="3565079"/>
          </a:xfrm>
          <a:prstGeom prst="rect">
            <a:avLst/>
          </a:prstGeom>
        </p:spPr>
        <p:txBody>
          <a:bodyPr wrap="square" lIns="0" tIns="0" rIns="0" bIns="0" rtlCol="0" anchor="t">
            <a:spAutoFit/>
          </a:bodyPr>
          <a:lstStyle/>
          <a:p>
            <a:pPr algn="l">
              <a:lnSpc>
                <a:spcPts val="13884"/>
              </a:lnSpc>
            </a:pPr>
            <a:r>
              <a:rPr lang="en-US" sz="12976" dirty="0">
                <a:solidFill>
                  <a:srgbClr val="FFFFFF"/>
                </a:solidFill>
                <a:latin typeface="Anton"/>
                <a:ea typeface="Anton"/>
                <a:cs typeface="Anton"/>
                <a:sym typeface="Anton"/>
              </a:rPr>
              <a:t>FOR YOUR</a:t>
            </a:r>
            <a:endParaRPr lang="sr-Latn-RS" sz="12976" dirty="0">
              <a:solidFill>
                <a:srgbClr val="FFFFFF"/>
              </a:solidFill>
              <a:latin typeface="Anton"/>
              <a:ea typeface="Anton"/>
              <a:cs typeface="Anton"/>
              <a:sym typeface="Anton"/>
            </a:endParaRPr>
          </a:p>
          <a:p>
            <a:pPr algn="l">
              <a:lnSpc>
                <a:spcPts val="13884"/>
              </a:lnSpc>
            </a:pPr>
            <a:r>
              <a:rPr lang="en-US" sz="12976" dirty="0">
                <a:solidFill>
                  <a:srgbClr val="FFFFFF"/>
                </a:solidFill>
                <a:latin typeface="Anton"/>
                <a:ea typeface="Anton"/>
                <a:cs typeface="Anton"/>
                <a:sym typeface="Anton"/>
              </a:rPr>
              <a:t>ATTENTION</a:t>
            </a:r>
            <a:r>
              <a:rPr lang="sr-Latn-RS" sz="12976" dirty="0">
                <a:solidFill>
                  <a:srgbClr val="FFFFFF"/>
                </a:solidFill>
                <a:latin typeface="Anton"/>
                <a:ea typeface="Anton"/>
                <a:cs typeface="Anton"/>
                <a:sym typeface="Anton"/>
              </a:rPr>
              <a:t> !</a:t>
            </a:r>
            <a:endParaRPr lang="en-US" sz="12976" dirty="0">
              <a:solidFill>
                <a:srgbClr val="FFFFFF"/>
              </a:solidFill>
              <a:latin typeface="Anton"/>
              <a:ea typeface="Anton"/>
              <a:cs typeface="Anton"/>
              <a:sym typeface="Anton"/>
            </a:endParaRPr>
          </a:p>
        </p:txBody>
      </p:sp>
      <p:pic>
        <p:nvPicPr>
          <p:cNvPr id="19" name="Picture 18">
            <a:extLst>
              <a:ext uri="{FF2B5EF4-FFF2-40B4-BE49-F238E27FC236}">
                <a16:creationId xmlns:a16="http://schemas.microsoft.com/office/drawing/2014/main" id="{F0B0BC76-9C61-94B1-9368-50FBEAAB0CC7}"/>
              </a:ext>
            </a:extLst>
          </p:cNvPr>
          <p:cNvPicPr>
            <a:picLocks noChangeAspect="1"/>
          </p:cNvPicPr>
          <p:nvPr/>
        </p:nvPicPr>
        <p:blipFill>
          <a:blip r:embed="rId5"/>
          <a:stretch>
            <a:fillRect/>
          </a:stretch>
        </p:blipFill>
        <p:spPr>
          <a:xfrm>
            <a:off x="14432118" y="6862057"/>
            <a:ext cx="3414056" cy="23715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14696084" y="266675"/>
            <a:ext cx="3407745" cy="3234741"/>
            <a:chOff x="0" y="0"/>
            <a:chExt cx="941599" cy="851948"/>
          </a:xfrm>
        </p:grpSpPr>
        <p:sp>
          <p:nvSpPr>
            <p:cNvPr id="3" name="Freeform 3"/>
            <p:cNvSpPr/>
            <p:nvPr/>
          </p:nvSpPr>
          <p:spPr>
            <a:xfrm>
              <a:off x="0" y="0"/>
              <a:ext cx="941599" cy="851948"/>
            </a:xfrm>
            <a:custGeom>
              <a:avLst/>
              <a:gdLst/>
              <a:ahLst/>
              <a:cxnLst/>
              <a:rect l="l" t="t" r="r" b="b"/>
              <a:pathLst>
                <a:path w="941599" h="851948">
                  <a:moveTo>
                    <a:pt x="58468" y="0"/>
                  </a:moveTo>
                  <a:lnTo>
                    <a:pt x="883131" y="0"/>
                  </a:lnTo>
                  <a:cubicBezTo>
                    <a:pt x="898638" y="0"/>
                    <a:pt x="913509" y="6160"/>
                    <a:pt x="924474" y="17125"/>
                  </a:cubicBezTo>
                  <a:cubicBezTo>
                    <a:pt x="935439" y="28090"/>
                    <a:pt x="941599" y="42962"/>
                    <a:pt x="941599" y="58468"/>
                  </a:cubicBezTo>
                  <a:lnTo>
                    <a:pt x="941599" y="793480"/>
                  </a:lnTo>
                  <a:cubicBezTo>
                    <a:pt x="941599" y="808987"/>
                    <a:pt x="935439" y="823858"/>
                    <a:pt x="924474" y="834823"/>
                  </a:cubicBezTo>
                  <a:cubicBezTo>
                    <a:pt x="913509" y="845788"/>
                    <a:pt x="898638" y="851948"/>
                    <a:pt x="883131" y="851948"/>
                  </a:cubicBezTo>
                  <a:lnTo>
                    <a:pt x="58468" y="851948"/>
                  </a:lnTo>
                  <a:cubicBezTo>
                    <a:pt x="42962" y="851948"/>
                    <a:pt x="28090" y="845788"/>
                    <a:pt x="17125" y="834823"/>
                  </a:cubicBezTo>
                  <a:cubicBezTo>
                    <a:pt x="6160" y="823858"/>
                    <a:pt x="0" y="808987"/>
                    <a:pt x="0" y="793480"/>
                  </a:cubicBezTo>
                  <a:lnTo>
                    <a:pt x="0" y="58468"/>
                  </a:lnTo>
                  <a:cubicBezTo>
                    <a:pt x="0" y="42962"/>
                    <a:pt x="6160" y="28090"/>
                    <a:pt x="17125" y="17125"/>
                  </a:cubicBezTo>
                  <a:cubicBezTo>
                    <a:pt x="28090" y="6160"/>
                    <a:pt x="42962" y="0"/>
                    <a:pt x="58468" y="0"/>
                  </a:cubicBezTo>
                  <a:close/>
                </a:path>
              </a:pathLst>
            </a:custGeom>
            <a:solidFill>
              <a:srgbClr val="6EB6C8"/>
            </a:solidFill>
          </p:spPr>
        </p:sp>
        <p:sp>
          <p:nvSpPr>
            <p:cNvPr id="4" name="TextBox 4"/>
            <p:cNvSpPr txBox="1"/>
            <p:nvPr/>
          </p:nvSpPr>
          <p:spPr>
            <a:xfrm>
              <a:off x="0" y="-95250"/>
              <a:ext cx="941599" cy="947198"/>
            </a:xfrm>
            <a:prstGeom prst="rect">
              <a:avLst/>
            </a:prstGeom>
          </p:spPr>
          <p:txBody>
            <a:bodyPr lIns="50800" tIns="50800" rIns="50800" bIns="50800" rtlCol="0" anchor="ctr"/>
            <a:lstStyle/>
            <a:p>
              <a:pPr algn="ctr">
                <a:lnSpc>
                  <a:spcPts val="3240"/>
                </a:lnSpc>
              </a:pPr>
              <a:endParaRPr/>
            </a:p>
          </p:txBody>
        </p:sp>
      </p:grpSp>
      <p:grpSp>
        <p:nvGrpSpPr>
          <p:cNvPr id="5" name="Group 5"/>
          <p:cNvGrpSpPr/>
          <p:nvPr/>
        </p:nvGrpSpPr>
        <p:grpSpPr>
          <a:xfrm>
            <a:off x="13207188" y="574427"/>
            <a:ext cx="4437769" cy="4827127"/>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20616" t="-26111" b="-54648"/>
              </a:stretch>
            </a:blipFill>
            <a:ln w="304800" cap="sq">
              <a:solidFill>
                <a:srgbClr val="6EB6C8"/>
              </a:solidFill>
              <a:prstDash val="solid"/>
              <a:miter/>
            </a:ln>
          </p:spPr>
        </p:sp>
      </p:grpSp>
      <p:grpSp>
        <p:nvGrpSpPr>
          <p:cNvPr id="7" name="Group 7"/>
          <p:cNvGrpSpPr/>
          <p:nvPr/>
        </p:nvGrpSpPr>
        <p:grpSpPr>
          <a:xfrm rot="5400000">
            <a:off x="10724052" y="7426276"/>
            <a:ext cx="2546705" cy="1726944"/>
            <a:chOff x="0" y="0"/>
            <a:chExt cx="1047608" cy="659321"/>
          </a:xfrm>
        </p:grpSpPr>
        <p:sp>
          <p:nvSpPr>
            <p:cNvPr id="8" name="Freeform 8"/>
            <p:cNvSpPr/>
            <p:nvPr/>
          </p:nvSpPr>
          <p:spPr>
            <a:xfrm>
              <a:off x="0" y="0"/>
              <a:ext cx="1047608" cy="659321"/>
            </a:xfrm>
            <a:custGeom>
              <a:avLst/>
              <a:gdLst/>
              <a:ahLst/>
              <a:cxnLst/>
              <a:rect l="l" t="t" r="r" b="b"/>
              <a:pathLst>
                <a:path w="1047608" h="659321">
                  <a:moveTo>
                    <a:pt x="52552" y="0"/>
                  </a:moveTo>
                  <a:lnTo>
                    <a:pt x="995056" y="0"/>
                  </a:lnTo>
                  <a:cubicBezTo>
                    <a:pt x="1024080" y="0"/>
                    <a:pt x="1047608" y="23528"/>
                    <a:pt x="1047608" y="52552"/>
                  </a:cubicBezTo>
                  <a:lnTo>
                    <a:pt x="1047608" y="606769"/>
                  </a:lnTo>
                  <a:cubicBezTo>
                    <a:pt x="1047608" y="635793"/>
                    <a:pt x="1024080" y="659321"/>
                    <a:pt x="995056" y="659321"/>
                  </a:cubicBezTo>
                  <a:lnTo>
                    <a:pt x="52552" y="659321"/>
                  </a:lnTo>
                  <a:cubicBezTo>
                    <a:pt x="23528" y="659321"/>
                    <a:pt x="0" y="635793"/>
                    <a:pt x="0" y="606769"/>
                  </a:cubicBezTo>
                  <a:lnTo>
                    <a:pt x="0" y="52552"/>
                  </a:lnTo>
                  <a:cubicBezTo>
                    <a:pt x="0" y="23528"/>
                    <a:pt x="23528" y="0"/>
                    <a:pt x="52552" y="0"/>
                  </a:cubicBezTo>
                  <a:close/>
                </a:path>
              </a:pathLst>
            </a:custGeom>
            <a:solidFill>
              <a:srgbClr val="6EB6C8"/>
            </a:solidFill>
          </p:spPr>
        </p:sp>
        <p:sp>
          <p:nvSpPr>
            <p:cNvPr id="9" name="TextBox 9"/>
            <p:cNvSpPr txBox="1"/>
            <p:nvPr/>
          </p:nvSpPr>
          <p:spPr>
            <a:xfrm>
              <a:off x="0" y="-95250"/>
              <a:ext cx="1047608" cy="754571"/>
            </a:xfrm>
            <a:prstGeom prst="rect">
              <a:avLst/>
            </a:prstGeom>
          </p:spPr>
          <p:txBody>
            <a:bodyPr lIns="50800" tIns="50800" rIns="50800" bIns="50800" rtlCol="0" anchor="ctr"/>
            <a:lstStyle/>
            <a:p>
              <a:pPr algn="ctr">
                <a:lnSpc>
                  <a:spcPts val="3240"/>
                </a:lnSpc>
              </a:pPr>
              <a:endParaRPr/>
            </a:p>
          </p:txBody>
        </p:sp>
      </p:grpSp>
      <p:grpSp>
        <p:nvGrpSpPr>
          <p:cNvPr id="10" name="Group 10"/>
          <p:cNvGrpSpPr/>
          <p:nvPr/>
        </p:nvGrpSpPr>
        <p:grpSpPr>
          <a:xfrm>
            <a:off x="9891232" y="2476499"/>
            <a:ext cx="5729767" cy="5782650"/>
            <a:chOff x="0" y="0"/>
            <a:chExt cx="812800" cy="812800"/>
          </a:xfrm>
        </p:grpSpPr>
        <p:sp>
          <p:nvSpPr>
            <p:cNvPr id="11" name="Freeform 11"/>
            <p:cNvSpPr/>
            <p:nvPr/>
          </p:nvSpPr>
          <p:spPr>
            <a:xfrm flipH="1">
              <a:off x="0" y="0"/>
              <a:ext cx="812800" cy="812800"/>
            </a:xfrm>
            <a:custGeom>
              <a:avLst/>
              <a:gdLst/>
              <a:ahLst/>
              <a:cxnLst/>
              <a:rect l="l" t="t" r="r" b="b"/>
              <a:pathLst>
                <a:path w="812800" h="812800">
                  <a:moveTo>
                    <a:pt x="406400" y="0"/>
                  </a:moveTo>
                  <a:cubicBezTo>
                    <a:pt x="630849" y="0"/>
                    <a:pt x="812800" y="181951"/>
                    <a:pt x="812800" y="406400"/>
                  </a:cubicBezTo>
                  <a:cubicBezTo>
                    <a:pt x="812800" y="630849"/>
                    <a:pt x="630849" y="812800"/>
                    <a:pt x="406400" y="812800"/>
                  </a:cubicBezTo>
                  <a:cubicBezTo>
                    <a:pt x="181951" y="812800"/>
                    <a:pt x="0" y="630849"/>
                    <a:pt x="0" y="406400"/>
                  </a:cubicBezTo>
                  <a:cubicBezTo>
                    <a:pt x="0" y="181951"/>
                    <a:pt x="181951" y="0"/>
                    <a:pt x="406400" y="0"/>
                  </a:cubicBezTo>
                  <a:close/>
                </a:path>
              </a:pathLst>
            </a:custGeom>
            <a:blipFill>
              <a:blip r:embed="rId3"/>
              <a:stretch>
                <a:fillRect l="-25136" r="-25136"/>
              </a:stretch>
            </a:blipFill>
            <a:ln w="304800" cap="sq">
              <a:solidFill>
                <a:srgbClr val="6EB6C8"/>
              </a:solidFill>
              <a:prstDash val="solid"/>
              <a:miter/>
            </a:ln>
          </p:spPr>
        </p:sp>
      </p:grpSp>
      <p:grpSp>
        <p:nvGrpSpPr>
          <p:cNvPr id="12" name="Group 12"/>
          <p:cNvGrpSpPr/>
          <p:nvPr/>
        </p:nvGrpSpPr>
        <p:grpSpPr>
          <a:xfrm>
            <a:off x="10212690" y="1893965"/>
            <a:ext cx="2664076" cy="1387591"/>
            <a:chOff x="0" y="0"/>
            <a:chExt cx="937901" cy="575798"/>
          </a:xfrm>
        </p:grpSpPr>
        <p:sp>
          <p:nvSpPr>
            <p:cNvPr id="13" name="Freeform 13"/>
            <p:cNvSpPr/>
            <p:nvPr/>
          </p:nvSpPr>
          <p:spPr>
            <a:xfrm>
              <a:off x="0" y="0"/>
              <a:ext cx="937901" cy="575798"/>
            </a:xfrm>
            <a:custGeom>
              <a:avLst/>
              <a:gdLst/>
              <a:ahLst/>
              <a:cxnLst/>
              <a:rect l="l" t="t" r="r" b="b"/>
              <a:pathLst>
                <a:path w="937901" h="575798">
                  <a:moveTo>
                    <a:pt x="58699" y="0"/>
                  </a:moveTo>
                  <a:lnTo>
                    <a:pt x="879202" y="0"/>
                  </a:lnTo>
                  <a:cubicBezTo>
                    <a:pt x="894770" y="0"/>
                    <a:pt x="909700" y="6184"/>
                    <a:pt x="920708" y="17192"/>
                  </a:cubicBezTo>
                  <a:cubicBezTo>
                    <a:pt x="931716" y="28201"/>
                    <a:pt x="937901" y="43131"/>
                    <a:pt x="937901" y="58699"/>
                  </a:cubicBezTo>
                  <a:lnTo>
                    <a:pt x="937901" y="517099"/>
                  </a:lnTo>
                  <a:cubicBezTo>
                    <a:pt x="937901" y="549517"/>
                    <a:pt x="911620" y="575798"/>
                    <a:pt x="879202" y="575798"/>
                  </a:cubicBezTo>
                  <a:lnTo>
                    <a:pt x="58699" y="575798"/>
                  </a:lnTo>
                  <a:cubicBezTo>
                    <a:pt x="43131" y="575798"/>
                    <a:pt x="28201" y="569613"/>
                    <a:pt x="17192" y="558605"/>
                  </a:cubicBezTo>
                  <a:cubicBezTo>
                    <a:pt x="6184" y="547597"/>
                    <a:pt x="0" y="532667"/>
                    <a:pt x="0" y="517099"/>
                  </a:cubicBezTo>
                  <a:lnTo>
                    <a:pt x="0" y="58699"/>
                  </a:lnTo>
                  <a:cubicBezTo>
                    <a:pt x="0" y="43131"/>
                    <a:pt x="6184" y="28201"/>
                    <a:pt x="17192" y="17192"/>
                  </a:cubicBezTo>
                  <a:cubicBezTo>
                    <a:pt x="28201" y="6184"/>
                    <a:pt x="43131" y="0"/>
                    <a:pt x="58699" y="0"/>
                  </a:cubicBezTo>
                  <a:close/>
                </a:path>
              </a:pathLst>
            </a:custGeom>
            <a:solidFill>
              <a:srgbClr val="6EB6C8"/>
            </a:solidFill>
          </p:spPr>
        </p:sp>
        <p:sp>
          <p:nvSpPr>
            <p:cNvPr id="14" name="TextBox 14"/>
            <p:cNvSpPr txBox="1"/>
            <p:nvPr/>
          </p:nvSpPr>
          <p:spPr>
            <a:xfrm>
              <a:off x="0" y="-95250"/>
              <a:ext cx="937901" cy="671048"/>
            </a:xfrm>
            <a:prstGeom prst="rect">
              <a:avLst/>
            </a:prstGeom>
          </p:spPr>
          <p:txBody>
            <a:bodyPr lIns="50800" tIns="50800" rIns="50800" bIns="50800" rtlCol="0" anchor="ctr"/>
            <a:lstStyle/>
            <a:p>
              <a:pPr algn="ctr">
                <a:lnSpc>
                  <a:spcPts val="3240"/>
                </a:lnSpc>
              </a:pPr>
              <a:endParaRPr/>
            </a:p>
          </p:txBody>
        </p:sp>
      </p:grpSp>
      <p:grpSp>
        <p:nvGrpSpPr>
          <p:cNvPr id="15" name="Group 15"/>
          <p:cNvGrpSpPr/>
          <p:nvPr/>
        </p:nvGrpSpPr>
        <p:grpSpPr>
          <a:xfrm>
            <a:off x="7159651" y="17006655"/>
            <a:ext cx="3974283" cy="1017593"/>
            <a:chOff x="0" y="0"/>
            <a:chExt cx="1046725" cy="268008"/>
          </a:xfrm>
        </p:grpSpPr>
        <p:sp>
          <p:nvSpPr>
            <p:cNvPr id="16" name="Freeform 16"/>
            <p:cNvSpPr/>
            <p:nvPr/>
          </p:nvSpPr>
          <p:spPr>
            <a:xfrm>
              <a:off x="0" y="0"/>
              <a:ext cx="1046725" cy="268008"/>
            </a:xfrm>
            <a:custGeom>
              <a:avLst/>
              <a:gdLst/>
              <a:ahLst/>
              <a:cxnLst/>
              <a:rect l="l" t="t" r="r" b="b"/>
              <a:pathLst>
                <a:path w="1046725" h="268008">
                  <a:moveTo>
                    <a:pt x="52596" y="0"/>
                  </a:moveTo>
                  <a:lnTo>
                    <a:pt x="994129" y="0"/>
                  </a:lnTo>
                  <a:cubicBezTo>
                    <a:pt x="1008078" y="0"/>
                    <a:pt x="1021456" y="5541"/>
                    <a:pt x="1031320" y="15405"/>
                  </a:cubicBezTo>
                  <a:cubicBezTo>
                    <a:pt x="1041183" y="25269"/>
                    <a:pt x="1046725" y="38647"/>
                    <a:pt x="1046725" y="52596"/>
                  </a:cubicBezTo>
                  <a:lnTo>
                    <a:pt x="1046725" y="215412"/>
                  </a:lnTo>
                  <a:cubicBezTo>
                    <a:pt x="1046725" y="229361"/>
                    <a:pt x="1041183" y="242739"/>
                    <a:pt x="1031320" y="252603"/>
                  </a:cubicBezTo>
                  <a:cubicBezTo>
                    <a:pt x="1021456" y="262467"/>
                    <a:pt x="1008078" y="268008"/>
                    <a:pt x="994129" y="268008"/>
                  </a:cubicBezTo>
                  <a:lnTo>
                    <a:pt x="52596" y="268008"/>
                  </a:lnTo>
                  <a:cubicBezTo>
                    <a:pt x="38647" y="268008"/>
                    <a:pt x="25269" y="262467"/>
                    <a:pt x="15405" y="252603"/>
                  </a:cubicBezTo>
                  <a:cubicBezTo>
                    <a:pt x="5541" y="242739"/>
                    <a:pt x="0" y="229361"/>
                    <a:pt x="0" y="215412"/>
                  </a:cubicBezTo>
                  <a:lnTo>
                    <a:pt x="0" y="52596"/>
                  </a:lnTo>
                  <a:cubicBezTo>
                    <a:pt x="0" y="38647"/>
                    <a:pt x="5541" y="25269"/>
                    <a:pt x="15405" y="15405"/>
                  </a:cubicBezTo>
                  <a:cubicBezTo>
                    <a:pt x="25269" y="5541"/>
                    <a:pt x="38647" y="0"/>
                    <a:pt x="52596" y="0"/>
                  </a:cubicBezTo>
                  <a:close/>
                </a:path>
              </a:pathLst>
            </a:custGeom>
            <a:solidFill>
              <a:srgbClr val="6C63FF"/>
            </a:solidFill>
          </p:spPr>
        </p:sp>
        <p:sp>
          <p:nvSpPr>
            <p:cNvPr id="17" name="TextBox 17"/>
            <p:cNvSpPr txBox="1"/>
            <p:nvPr/>
          </p:nvSpPr>
          <p:spPr>
            <a:xfrm>
              <a:off x="0" y="-95250"/>
              <a:ext cx="1046725" cy="363258"/>
            </a:xfrm>
            <a:prstGeom prst="rect">
              <a:avLst/>
            </a:prstGeom>
          </p:spPr>
          <p:txBody>
            <a:bodyPr lIns="50800" tIns="50800" rIns="50800" bIns="50800" rtlCol="0" anchor="ctr"/>
            <a:lstStyle/>
            <a:p>
              <a:pPr algn="ctr">
                <a:lnSpc>
                  <a:spcPts val="3240"/>
                </a:lnSpc>
              </a:pPr>
              <a:endParaRPr/>
            </a:p>
          </p:txBody>
        </p:sp>
      </p:grpSp>
      <p:grpSp>
        <p:nvGrpSpPr>
          <p:cNvPr id="21" name="Group 21"/>
          <p:cNvGrpSpPr/>
          <p:nvPr/>
        </p:nvGrpSpPr>
        <p:grpSpPr>
          <a:xfrm>
            <a:off x="14782586" y="5937799"/>
            <a:ext cx="1614242" cy="1739795"/>
            <a:chOff x="0" y="0"/>
            <a:chExt cx="812800" cy="812800"/>
          </a:xfrm>
        </p:grpSpPr>
        <p:sp>
          <p:nvSpPr>
            <p:cNvPr id="22" name="Freeform 2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EB6C8"/>
            </a:solidFill>
          </p:spPr>
        </p:sp>
        <p:sp>
          <p:nvSpPr>
            <p:cNvPr id="23" name="TextBox 23"/>
            <p:cNvSpPr txBox="1"/>
            <p:nvPr/>
          </p:nvSpPr>
          <p:spPr>
            <a:xfrm>
              <a:off x="76200" y="-19050"/>
              <a:ext cx="660400" cy="755650"/>
            </a:xfrm>
            <a:prstGeom prst="rect">
              <a:avLst/>
            </a:prstGeom>
          </p:spPr>
          <p:txBody>
            <a:bodyPr lIns="50800" tIns="50800" rIns="50800" bIns="50800" rtlCol="0" anchor="ctr"/>
            <a:lstStyle/>
            <a:p>
              <a:pPr algn="ctr">
                <a:lnSpc>
                  <a:spcPts val="3240"/>
                </a:lnSpc>
              </a:pPr>
              <a:endParaRPr/>
            </a:p>
          </p:txBody>
        </p:sp>
      </p:grpSp>
      <p:sp>
        <p:nvSpPr>
          <p:cNvPr id="24" name="TextBox 24"/>
          <p:cNvSpPr txBox="1"/>
          <p:nvPr/>
        </p:nvSpPr>
        <p:spPr>
          <a:xfrm>
            <a:off x="2743200" y="180173"/>
            <a:ext cx="2743200" cy="1240661"/>
          </a:xfrm>
          <a:prstGeom prst="rect">
            <a:avLst/>
          </a:prstGeom>
        </p:spPr>
        <p:txBody>
          <a:bodyPr wrap="square" lIns="0" tIns="0" rIns="0" bIns="0" rtlCol="0" anchor="t">
            <a:spAutoFit/>
          </a:bodyPr>
          <a:lstStyle/>
          <a:p>
            <a:pPr algn="l">
              <a:lnSpc>
                <a:spcPts val="11519"/>
              </a:lnSpc>
            </a:pPr>
            <a:r>
              <a:rPr lang="en-US" sz="4000" dirty="0">
                <a:solidFill>
                  <a:srgbClr val="000000"/>
                </a:solidFill>
                <a:latin typeface="Anton"/>
                <a:ea typeface="Anton"/>
                <a:cs typeface="Anton"/>
                <a:sym typeface="Anton"/>
              </a:rPr>
              <a:t>INTRODUCTION</a:t>
            </a:r>
          </a:p>
        </p:txBody>
      </p:sp>
      <p:sp>
        <p:nvSpPr>
          <p:cNvPr id="28" name="TextBox 27">
            <a:extLst>
              <a:ext uri="{FF2B5EF4-FFF2-40B4-BE49-F238E27FC236}">
                <a16:creationId xmlns:a16="http://schemas.microsoft.com/office/drawing/2014/main" id="{630F54F8-53EC-9BF6-4F75-368150F49A88}"/>
              </a:ext>
            </a:extLst>
          </p:cNvPr>
          <p:cNvSpPr txBox="1"/>
          <p:nvPr/>
        </p:nvSpPr>
        <p:spPr>
          <a:xfrm>
            <a:off x="81060" y="1782486"/>
            <a:ext cx="9188822" cy="7478970"/>
          </a:xfrm>
          <a:prstGeom prst="rect">
            <a:avLst/>
          </a:prstGeom>
          <a:noFill/>
        </p:spPr>
        <p:txBody>
          <a:bodyPr wrap="square">
            <a:spAutoFit/>
          </a:bodyPr>
          <a:lstStyle/>
          <a:p>
            <a:pPr marL="342900" indent="-342900" algn="just">
              <a:buFont typeface="Arial" panose="020B0604020202020204" pitchFamily="34" charset="0"/>
              <a:buChar char="•"/>
            </a:pPr>
            <a:r>
              <a:rPr lang="en-US" sz="2400" dirty="0"/>
              <a:t>The paper analyzes the drivers of digital worker emigration in Bosnia and Herzegovina, while simultaneously highlighting the present social anomalies that disrupt the career development of workers in Bosnia and Herzegovina. The paper first provides a theoretical review of previous research on careers in the digital economy, focusing on the difference between traditional and digital careers. The second part of the paper empirically points out the correlation-regression relationship between the set variables in order to establish the reasons for the digital emigration of workers.</a:t>
            </a:r>
            <a:endParaRPr lang="sr-Latn-RS" sz="2400" dirty="0"/>
          </a:p>
          <a:p>
            <a:pPr algn="just"/>
            <a:endParaRPr lang="en-US" sz="2400" dirty="0"/>
          </a:p>
          <a:p>
            <a:pPr marL="342900" indent="-342900" algn="just">
              <a:buFont typeface="Arial" panose="020B0604020202020204" pitchFamily="34" charset="0"/>
              <a:buChar char="•"/>
            </a:pPr>
            <a:r>
              <a:rPr lang="en-US" sz="2400" dirty="0"/>
              <a:t>For transition states, the digital space is often an unregulated market that operates outside of state control and social protection.</a:t>
            </a:r>
            <a:endParaRPr lang="sr-Latn-RS" sz="2400" dirty="0"/>
          </a:p>
          <a:p>
            <a:pPr algn="just"/>
            <a:endParaRPr lang="en-US" sz="2400" dirty="0"/>
          </a:p>
          <a:p>
            <a:pPr marL="342900" indent="-342900" algn="just">
              <a:buFont typeface="Arial" panose="020B0604020202020204" pitchFamily="34" charset="0"/>
              <a:buChar char="•"/>
            </a:pPr>
            <a:r>
              <a:rPr lang="en-US" sz="2400" dirty="0"/>
              <a:t>Official data and international indices recognize BiH and the Western Balkans region as one of the leading zones per capita regarding participation in the global online workforce.</a:t>
            </a:r>
            <a:endParaRPr lang="sr-Latn-RS" sz="2400" dirty="0"/>
          </a:p>
          <a:p>
            <a:pPr algn="just"/>
            <a:endParaRPr lang="en-US" sz="2400" dirty="0"/>
          </a:p>
          <a:p>
            <a:pPr marL="342900" indent="-342900" algn="just">
              <a:buFont typeface="Arial" panose="020B0604020202020204" pitchFamily="34" charset="0"/>
              <a:buChar char="•"/>
            </a:pPr>
            <a:r>
              <a:rPr lang="en-US" sz="2400" dirty="0"/>
              <a:t>Mass engagement on foreign platforms does not represent the technical progress of Bosnia and Herzegovina, but is rather a reflection of deep social anomalies.</a:t>
            </a:r>
          </a:p>
        </p:txBody>
      </p:sp>
      <p:pic>
        <p:nvPicPr>
          <p:cNvPr id="19" name="Picture 18">
            <a:extLst>
              <a:ext uri="{FF2B5EF4-FFF2-40B4-BE49-F238E27FC236}">
                <a16:creationId xmlns:a16="http://schemas.microsoft.com/office/drawing/2014/main" id="{A5E41FD7-5543-F3AE-0CD5-F5FB88CE6AF6}"/>
              </a:ext>
            </a:extLst>
          </p:cNvPr>
          <p:cNvPicPr>
            <a:picLocks noChangeAspect="1"/>
          </p:cNvPicPr>
          <p:nvPr/>
        </p:nvPicPr>
        <p:blipFill>
          <a:blip r:embed="rId4"/>
          <a:stretch>
            <a:fillRect/>
          </a:stretch>
        </p:blipFill>
        <p:spPr>
          <a:xfrm>
            <a:off x="14146303" y="7941476"/>
            <a:ext cx="3791861" cy="173979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8299258" y="4707410"/>
            <a:ext cx="6601878" cy="3626604"/>
            <a:chOff x="0" y="0"/>
            <a:chExt cx="1867279" cy="951471"/>
          </a:xfrm>
        </p:grpSpPr>
        <p:sp>
          <p:nvSpPr>
            <p:cNvPr id="3" name="Freeform 3"/>
            <p:cNvSpPr/>
            <p:nvPr/>
          </p:nvSpPr>
          <p:spPr>
            <a:xfrm>
              <a:off x="0" y="0"/>
              <a:ext cx="1867278" cy="951471"/>
            </a:xfrm>
            <a:custGeom>
              <a:avLst/>
              <a:gdLst/>
              <a:ahLst/>
              <a:cxnLst/>
              <a:rect l="l" t="t" r="r" b="b"/>
              <a:pathLst>
                <a:path w="1867278" h="951471">
                  <a:moveTo>
                    <a:pt x="29483" y="0"/>
                  </a:moveTo>
                  <a:lnTo>
                    <a:pt x="1837795" y="0"/>
                  </a:lnTo>
                  <a:cubicBezTo>
                    <a:pt x="1845615" y="0"/>
                    <a:pt x="1853114" y="3106"/>
                    <a:pt x="1858643" y="8635"/>
                  </a:cubicBezTo>
                  <a:cubicBezTo>
                    <a:pt x="1864172" y="14165"/>
                    <a:pt x="1867278" y="21664"/>
                    <a:pt x="1867278" y="29483"/>
                  </a:cubicBezTo>
                  <a:lnTo>
                    <a:pt x="1867278" y="921987"/>
                  </a:lnTo>
                  <a:cubicBezTo>
                    <a:pt x="1867278" y="929807"/>
                    <a:pt x="1864172" y="937306"/>
                    <a:pt x="1858643" y="942835"/>
                  </a:cubicBezTo>
                  <a:cubicBezTo>
                    <a:pt x="1853114" y="948364"/>
                    <a:pt x="1845615" y="951471"/>
                    <a:pt x="1837795" y="951471"/>
                  </a:cubicBezTo>
                  <a:lnTo>
                    <a:pt x="29483" y="951471"/>
                  </a:lnTo>
                  <a:cubicBezTo>
                    <a:pt x="21664" y="951471"/>
                    <a:pt x="14165" y="948364"/>
                    <a:pt x="8635" y="942835"/>
                  </a:cubicBezTo>
                  <a:cubicBezTo>
                    <a:pt x="3106" y="937306"/>
                    <a:pt x="0" y="929807"/>
                    <a:pt x="0" y="921987"/>
                  </a:cubicBezTo>
                  <a:lnTo>
                    <a:pt x="0" y="29483"/>
                  </a:lnTo>
                  <a:cubicBezTo>
                    <a:pt x="0" y="21664"/>
                    <a:pt x="3106" y="14165"/>
                    <a:pt x="8635" y="8635"/>
                  </a:cubicBezTo>
                  <a:cubicBezTo>
                    <a:pt x="14165" y="3106"/>
                    <a:pt x="21664" y="0"/>
                    <a:pt x="29483" y="0"/>
                  </a:cubicBezTo>
                  <a:close/>
                </a:path>
              </a:pathLst>
            </a:custGeom>
            <a:gradFill rotWithShape="1">
              <a:gsLst>
                <a:gs pos="0">
                  <a:srgbClr val="003B2F">
                    <a:alpha val="100000"/>
                  </a:srgbClr>
                </a:gs>
                <a:gs pos="100000">
                  <a:srgbClr val="00894F">
                    <a:alpha val="100000"/>
                  </a:srgbClr>
                </a:gs>
              </a:gsLst>
              <a:lin ang="0"/>
            </a:gradFill>
          </p:spPr>
        </p:sp>
        <p:sp>
          <p:nvSpPr>
            <p:cNvPr id="4" name="TextBox 4"/>
            <p:cNvSpPr txBox="1"/>
            <p:nvPr/>
          </p:nvSpPr>
          <p:spPr>
            <a:xfrm>
              <a:off x="0" y="-95250"/>
              <a:ext cx="1867279" cy="1046721"/>
            </a:xfrm>
            <a:prstGeom prst="rect">
              <a:avLst/>
            </a:prstGeom>
          </p:spPr>
          <p:txBody>
            <a:bodyPr lIns="50800" tIns="50800" rIns="50800" bIns="50800" rtlCol="0" anchor="ctr"/>
            <a:lstStyle/>
            <a:p>
              <a:pPr algn="ctr">
                <a:lnSpc>
                  <a:spcPts val="3240"/>
                </a:lnSpc>
              </a:pPr>
              <a:endParaRPr/>
            </a:p>
          </p:txBody>
        </p:sp>
      </p:grpSp>
      <p:grpSp>
        <p:nvGrpSpPr>
          <p:cNvPr id="5" name="Group 5"/>
          <p:cNvGrpSpPr/>
          <p:nvPr/>
        </p:nvGrpSpPr>
        <p:grpSpPr>
          <a:xfrm rot="5400000">
            <a:off x="12198219" y="1791366"/>
            <a:ext cx="6292215" cy="3395284"/>
            <a:chOff x="0" y="0"/>
            <a:chExt cx="1867279" cy="951471"/>
          </a:xfrm>
        </p:grpSpPr>
        <p:sp>
          <p:nvSpPr>
            <p:cNvPr id="6" name="Freeform 6"/>
            <p:cNvSpPr/>
            <p:nvPr/>
          </p:nvSpPr>
          <p:spPr>
            <a:xfrm>
              <a:off x="0" y="0"/>
              <a:ext cx="1867278" cy="951471"/>
            </a:xfrm>
            <a:custGeom>
              <a:avLst/>
              <a:gdLst/>
              <a:ahLst/>
              <a:cxnLst/>
              <a:rect l="l" t="t" r="r" b="b"/>
              <a:pathLst>
                <a:path w="1867278" h="951471">
                  <a:moveTo>
                    <a:pt x="29483" y="0"/>
                  </a:moveTo>
                  <a:lnTo>
                    <a:pt x="1837795" y="0"/>
                  </a:lnTo>
                  <a:cubicBezTo>
                    <a:pt x="1845615" y="0"/>
                    <a:pt x="1853114" y="3106"/>
                    <a:pt x="1858643" y="8635"/>
                  </a:cubicBezTo>
                  <a:cubicBezTo>
                    <a:pt x="1864172" y="14165"/>
                    <a:pt x="1867278" y="21664"/>
                    <a:pt x="1867278" y="29483"/>
                  </a:cubicBezTo>
                  <a:lnTo>
                    <a:pt x="1867278" y="921987"/>
                  </a:lnTo>
                  <a:cubicBezTo>
                    <a:pt x="1867278" y="929807"/>
                    <a:pt x="1864172" y="937306"/>
                    <a:pt x="1858643" y="942835"/>
                  </a:cubicBezTo>
                  <a:cubicBezTo>
                    <a:pt x="1853114" y="948364"/>
                    <a:pt x="1845615" y="951471"/>
                    <a:pt x="1837795" y="951471"/>
                  </a:cubicBezTo>
                  <a:lnTo>
                    <a:pt x="29483" y="951471"/>
                  </a:lnTo>
                  <a:cubicBezTo>
                    <a:pt x="21664" y="951471"/>
                    <a:pt x="14165" y="948364"/>
                    <a:pt x="8635" y="942835"/>
                  </a:cubicBezTo>
                  <a:cubicBezTo>
                    <a:pt x="3106" y="937306"/>
                    <a:pt x="0" y="929807"/>
                    <a:pt x="0" y="921987"/>
                  </a:cubicBezTo>
                  <a:lnTo>
                    <a:pt x="0" y="29483"/>
                  </a:lnTo>
                  <a:cubicBezTo>
                    <a:pt x="0" y="21664"/>
                    <a:pt x="3106" y="14165"/>
                    <a:pt x="8635" y="8635"/>
                  </a:cubicBezTo>
                  <a:cubicBezTo>
                    <a:pt x="14165" y="3106"/>
                    <a:pt x="21664" y="0"/>
                    <a:pt x="29483" y="0"/>
                  </a:cubicBezTo>
                  <a:close/>
                </a:path>
              </a:pathLst>
            </a:custGeom>
            <a:gradFill rotWithShape="1">
              <a:gsLst>
                <a:gs pos="0">
                  <a:srgbClr val="003B2F">
                    <a:alpha val="100000"/>
                  </a:srgbClr>
                </a:gs>
                <a:gs pos="100000">
                  <a:srgbClr val="00894F">
                    <a:alpha val="100000"/>
                  </a:srgbClr>
                </a:gs>
              </a:gsLst>
              <a:lin ang="0"/>
            </a:gradFill>
          </p:spPr>
        </p:sp>
        <p:sp>
          <p:nvSpPr>
            <p:cNvPr id="7" name="TextBox 7"/>
            <p:cNvSpPr txBox="1"/>
            <p:nvPr/>
          </p:nvSpPr>
          <p:spPr>
            <a:xfrm>
              <a:off x="0" y="-95250"/>
              <a:ext cx="1867279" cy="1046721"/>
            </a:xfrm>
            <a:prstGeom prst="rect">
              <a:avLst/>
            </a:prstGeom>
          </p:spPr>
          <p:txBody>
            <a:bodyPr lIns="50800" tIns="50800" rIns="50800" bIns="50800" rtlCol="0" anchor="ctr"/>
            <a:lstStyle/>
            <a:p>
              <a:pPr algn="ctr">
                <a:lnSpc>
                  <a:spcPts val="3240"/>
                </a:lnSpc>
              </a:pPr>
              <a:endParaRPr/>
            </a:p>
          </p:txBody>
        </p:sp>
      </p:grpSp>
      <p:grpSp>
        <p:nvGrpSpPr>
          <p:cNvPr id="8" name="Group 8"/>
          <p:cNvGrpSpPr/>
          <p:nvPr/>
        </p:nvGrpSpPr>
        <p:grpSpPr>
          <a:xfrm>
            <a:off x="9601200" y="1149829"/>
            <a:ext cx="4896080" cy="4907910"/>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l="-34159" r="-15703"/>
              </a:stretch>
            </a:blipFill>
            <a:ln w="304800" cap="sq">
              <a:solidFill>
                <a:srgbClr val="6EB6C8"/>
              </a:solidFill>
              <a:prstDash val="solid"/>
              <a:miter/>
            </a:ln>
          </p:spPr>
        </p:sp>
      </p:grpSp>
      <p:grpSp>
        <p:nvGrpSpPr>
          <p:cNvPr id="10" name="Group 10"/>
          <p:cNvGrpSpPr/>
          <p:nvPr/>
        </p:nvGrpSpPr>
        <p:grpSpPr>
          <a:xfrm>
            <a:off x="12012930" y="4011931"/>
            <a:ext cx="5029040" cy="5017562"/>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l="-33482" r="-16381"/>
              </a:stretch>
            </a:blipFill>
            <a:ln w="304800" cap="sq">
              <a:solidFill>
                <a:srgbClr val="6EB6C8"/>
              </a:solidFill>
              <a:prstDash val="solid"/>
              <a:miter/>
            </a:ln>
          </p:spPr>
        </p:sp>
      </p:grpSp>
      <p:grpSp>
        <p:nvGrpSpPr>
          <p:cNvPr id="12" name="Group 12"/>
          <p:cNvGrpSpPr/>
          <p:nvPr/>
        </p:nvGrpSpPr>
        <p:grpSpPr>
          <a:xfrm rot="5400000">
            <a:off x="2242746" y="6249222"/>
            <a:ext cx="769356" cy="4262474"/>
            <a:chOff x="0" y="0"/>
            <a:chExt cx="202629" cy="1122627"/>
          </a:xfrm>
        </p:grpSpPr>
        <p:sp>
          <p:nvSpPr>
            <p:cNvPr id="13" name="Freeform 13"/>
            <p:cNvSpPr/>
            <p:nvPr/>
          </p:nvSpPr>
          <p:spPr>
            <a:xfrm>
              <a:off x="0" y="0"/>
              <a:ext cx="202629" cy="1122627"/>
            </a:xfrm>
            <a:custGeom>
              <a:avLst/>
              <a:gdLst/>
              <a:ahLst/>
              <a:cxnLst/>
              <a:rect l="l" t="t" r="r" b="b"/>
              <a:pathLst>
                <a:path w="202629" h="1122627">
                  <a:moveTo>
                    <a:pt x="101314" y="0"/>
                  </a:moveTo>
                  <a:lnTo>
                    <a:pt x="101314" y="0"/>
                  </a:lnTo>
                  <a:cubicBezTo>
                    <a:pt x="128185" y="0"/>
                    <a:pt x="153954" y="10674"/>
                    <a:pt x="172954" y="29674"/>
                  </a:cubicBezTo>
                  <a:cubicBezTo>
                    <a:pt x="191955" y="48674"/>
                    <a:pt x="202629" y="74444"/>
                    <a:pt x="202629" y="101314"/>
                  </a:cubicBezTo>
                  <a:lnTo>
                    <a:pt x="202629" y="1021312"/>
                  </a:lnTo>
                  <a:cubicBezTo>
                    <a:pt x="202629" y="1048183"/>
                    <a:pt x="191955" y="1073952"/>
                    <a:pt x="172954" y="1092952"/>
                  </a:cubicBezTo>
                  <a:cubicBezTo>
                    <a:pt x="153954" y="1111953"/>
                    <a:pt x="128185" y="1122627"/>
                    <a:pt x="101314" y="1122627"/>
                  </a:cubicBezTo>
                  <a:lnTo>
                    <a:pt x="101314" y="1122627"/>
                  </a:lnTo>
                  <a:cubicBezTo>
                    <a:pt x="74444" y="1122627"/>
                    <a:pt x="48674" y="1111953"/>
                    <a:pt x="29674" y="1092952"/>
                  </a:cubicBezTo>
                  <a:cubicBezTo>
                    <a:pt x="10674" y="1073952"/>
                    <a:pt x="0" y="1048183"/>
                    <a:pt x="0" y="1021312"/>
                  </a:cubicBezTo>
                  <a:lnTo>
                    <a:pt x="0" y="101314"/>
                  </a:lnTo>
                  <a:cubicBezTo>
                    <a:pt x="0" y="74444"/>
                    <a:pt x="10674" y="48674"/>
                    <a:pt x="29674" y="29674"/>
                  </a:cubicBezTo>
                  <a:cubicBezTo>
                    <a:pt x="48674" y="10674"/>
                    <a:pt x="74444" y="0"/>
                    <a:pt x="101314" y="0"/>
                  </a:cubicBezTo>
                  <a:close/>
                </a:path>
              </a:pathLst>
            </a:custGeom>
            <a:gradFill rotWithShape="1">
              <a:gsLst>
                <a:gs pos="0">
                  <a:srgbClr val="003B2F">
                    <a:alpha val="100000"/>
                  </a:srgbClr>
                </a:gs>
                <a:gs pos="100000">
                  <a:srgbClr val="00894F">
                    <a:alpha val="100000"/>
                  </a:srgbClr>
                </a:gs>
              </a:gsLst>
              <a:lin ang="2700000"/>
            </a:gradFill>
          </p:spPr>
          <p:txBody>
            <a:bodyPr/>
            <a:lstStyle/>
            <a:p>
              <a:endParaRPr lang="en-US" dirty="0"/>
            </a:p>
          </p:txBody>
        </p:sp>
        <p:sp>
          <p:nvSpPr>
            <p:cNvPr id="14" name="TextBox 14"/>
            <p:cNvSpPr txBox="1"/>
            <p:nvPr/>
          </p:nvSpPr>
          <p:spPr>
            <a:xfrm>
              <a:off x="0" y="-95250"/>
              <a:ext cx="202629" cy="1217877"/>
            </a:xfrm>
            <a:prstGeom prst="rect">
              <a:avLst/>
            </a:prstGeom>
          </p:spPr>
          <p:txBody>
            <a:bodyPr lIns="50800" tIns="50800" rIns="50800" bIns="50800" rtlCol="0" anchor="ctr"/>
            <a:lstStyle/>
            <a:p>
              <a:pPr algn="ctr">
                <a:lnSpc>
                  <a:spcPts val="3240"/>
                </a:lnSpc>
              </a:pPr>
              <a:endParaRPr/>
            </a:p>
          </p:txBody>
        </p:sp>
      </p:grpSp>
      <p:grpSp>
        <p:nvGrpSpPr>
          <p:cNvPr id="15" name="Group 15"/>
          <p:cNvGrpSpPr/>
          <p:nvPr/>
        </p:nvGrpSpPr>
        <p:grpSpPr>
          <a:xfrm rot="5400000">
            <a:off x="2401160" y="4705570"/>
            <a:ext cx="769356" cy="4624126"/>
            <a:chOff x="0" y="-95250"/>
            <a:chExt cx="202629" cy="1217877"/>
          </a:xfrm>
        </p:grpSpPr>
        <p:sp>
          <p:nvSpPr>
            <p:cNvPr id="16" name="Freeform 16"/>
            <p:cNvSpPr/>
            <p:nvPr/>
          </p:nvSpPr>
          <p:spPr>
            <a:xfrm>
              <a:off x="0" y="5487"/>
              <a:ext cx="202629" cy="1117140"/>
            </a:xfrm>
            <a:custGeom>
              <a:avLst/>
              <a:gdLst/>
              <a:ahLst/>
              <a:cxnLst/>
              <a:rect l="l" t="t" r="r" b="b"/>
              <a:pathLst>
                <a:path w="202629" h="1122627">
                  <a:moveTo>
                    <a:pt x="101314" y="0"/>
                  </a:moveTo>
                  <a:lnTo>
                    <a:pt x="101314" y="0"/>
                  </a:lnTo>
                  <a:cubicBezTo>
                    <a:pt x="128185" y="0"/>
                    <a:pt x="153954" y="10674"/>
                    <a:pt x="172954" y="29674"/>
                  </a:cubicBezTo>
                  <a:cubicBezTo>
                    <a:pt x="191955" y="48674"/>
                    <a:pt x="202629" y="74444"/>
                    <a:pt x="202629" y="101314"/>
                  </a:cubicBezTo>
                  <a:lnTo>
                    <a:pt x="202629" y="1021312"/>
                  </a:lnTo>
                  <a:cubicBezTo>
                    <a:pt x="202629" y="1048183"/>
                    <a:pt x="191955" y="1073952"/>
                    <a:pt x="172954" y="1092952"/>
                  </a:cubicBezTo>
                  <a:cubicBezTo>
                    <a:pt x="153954" y="1111953"/>
                    <a:pt x="128185" y="1122627"/>
                    <a:pt x="101314" y="1122627"/>
                  </a:cubicBezTo>
                  <a:lnTo>
                    <a:pt x="101314" y="1122627"/>
                  </a:lnTo>
                  <a:cubicBezTo>
                    <a:pt x="74444" y="1122627"/>
                    <a:pt x="48674" y="1111953"/>
                    <a:pt x="29674" y="1092952"/>
                  </a:cubicBezTo>
                  <a:cubicBezTo>
                    <a:pt x="10674" y="1073952"/>
                    <a:pt x="0" y="1048183"/>
                    <a:pt x="0" y="1021312"/>
                  </a:cubicBezTo>
                  <a:lnTo>
                    <a:pt x="0" y="101314"/>
                  </a:lnTo>
                  <a:cubicBezTo>
                    <a:pt x="0" y="74444"/>
                    <a:pt x="10674" y="48674"/>
                    <a:pt x="29674" y="29674"/>
                  </a:cubicBezTo>
                  <a:cubicBezTo>
                    <a:pt x="48674" y="10674"/>
                    <a:pt x="74444" y="0"/>
                    <a:pt x="101314" y="0"/>
                  </a:cubicBezTo>
                  <a:close/>
                </a:path>
              </a:pathLst>
            </a:custGeom>
            <a:gradFill rotWithShape="1">
              <a:gsLst>
                <a:gs pos="0">
                  <a:srgbClr val="003B2F">
                    <a:alpha val="100000"/>
                  </a:srgbClr>
                </a:gs>
                <a:gs pos="100000">
                  <a:srgbClr val="00894F">
                    <a:alpha val="100000"/>
                  </a:srgbClr>
                </a:gs>
              </a:gsLst>
              <a:lin ang="2700000"/>
            </a:gradFill>
          </p:spPr>
          <p:txBody>
            <a:bodyPr/>
            <a:lstStyle/>
            <a:p>
              <a:endParaRPr lang="en-US" dirty="0"/>
            </a:p>
          </p:txBody>
        </p:sp>
        <p:sp>
          <p:nvSpPr>
            <p:cNvPr id="17" name="TextBox 17"/>
            <p:cNvSpPr txBox="1"/>
            <p:nvPr/>
          </p:nvSpPr>
          <p:spPr>
            <a:xfrm>
              <a:off x="0" y="-95250"/>
              <a:ext cx="202629" cy="1217877"/>
            </a:xfrm>
            <a:prstGeom prst="rect">
              <a:avLst/>
            </a:prstGeom>
          </p:spPr>
          <p:txBody>
            <a:bodyPr lIns="50800" tIns="50800" rIns="50800" bIns="50800" rtlCol="0" anchor="ctr"/>
            <a:lstStyle/>
            <a:p>
              <a:pPr algn="ctr">
                <a:lnSpc>
                  <a:spcPts val="3240"/>
                </a:lnSpc>
              </a:pPr>
              <a:endParaRPr/>
            </a:p>
          </p:txBody>
        </p:sp>
      </p:grpSp>
      <p:grpSp>
        <p:nvGrpSpPr>
          <p:cNvPr id="18" name="Group 18"/>
          <p:cNvGrpSpPr/>
          <p:nvPr/>
        </p:nvGrpSpPr>
        <p:grpSpPr>
          <a:xfrm rot="5400000">
            <a:off x="2220334" y="3403665"/>
            <a:ext cx="769356" cy="4262474"/>
            <a:chOff x="0" y="0"/>
            <a:chExt cx="202629" cy="1122627"/>
          </a:xfrm>
        </p:grpSpPr>
        <p:sp>
          <p:nvSpPr>
            <p:cNvPr id="19" name="Freeform 19"/>
            <p:cNvSpPr/>
            <p:nvPr/>
          </p:nvSpPr>
          <p:spPr>
            <a:xfrm>
              <a:off x="0" y="0"/>
              <a:ext cx="202629" cy="1122627"/>
            </a:xfrm>
            <a:custGeom>
              <a:avLst/>
              <a:gdLst/>
              <a:ahLst/>
              <a:cxnLst/>
              <a:rect l="l" t="t" r="r" b="b"/>
              <a:pathLst>
                <a:path w="202629" h="1122627">
                  <a:moveTo>
                    <a:pt x="101314" y="0"/>
                  </a:moveTo>
                  <a:lnTo>
                    <a:pt x="101314" y="0"/>
                  </a:lnTo>
                  <a:cubicBezTo>
                    <a:pt x="128185" y="0"/>
                    <a:pt x="153954" y="10674"/>
                    <a:pt x="172954" y="29674"/>
                  </a:cubicBezTo>
                  <a:cubicBezTo>
                    <a:pt x="191955" y="48674"/>
                    <a:pt x="202629" y="74444"/>
                    <a:pt x="202629" y="101314"/>
                  </a:cubicBezTo>
                  <a:lnTo>
                    <a:pt x="202629" y="1021312"/>
                  </a:lnTo>
                  <a:cubicBezTo>
                    <a:pt x="202629" y="1048183"/>
                    <a:pt x="191955" y="1073952"/>
                    <a:pt x="172954" y="1092952"/>
                  </a:cubicBezTo>
                  <a:cubicBezTo>
                    <a:pt x="153954" y="1111953"/>
                    <a:pt x="128185" y="1122627"/>
                    <a:pt x="101314" y="1122627"/>
                  </a:cubicBezTo>
                  <a:lnTo>
                    <a:pt x="101314" y="1122627"/>
                  </a:lnTo>
                  <a:cubicBezTo>
                    <a:pt x="74444" y="1122627"/>
                    <a:pt x="48674" y="1111953"/>
                    <a:pt x="29674" y="1092952"/>
                  </a:cubicBezTo>
                  <a:cubicBezTo>
                    <a:pt x="10674" y="1073952"/>
                    <a:pt x="0" y="1048183"/>
                    <a:pt x="0" y="1021312"/>
                  </a:cubicBezTo>
                  <a:lnTo>
                    <a:pt x="0" y="101314"/>
                  </a:lnTo>
                  <a:cubicBezTo>
                    <a:pt x="0" y="74444"/>
                    <a:pt x="10674" y="48674"/>
                    <a:pt x="29674" y="29674"/>
                  </a:cubicBezTo>
                  <a:cubicBezTo>
                    <a:pt x="48674" y="10674"/>
                    <a:pt x="74444" y="0"/>
                    <a:pt x="101314" y="0"/>
                  </a:cubicBezTo>
                  <a:close/>
                </a:path>
              </a:pathLst>
            </a:custGeom>
            <a:gradFill rotWithShape="1">
              <a:gsLst>
                <a:gs pos="0">
                  <a:srgbClr val="003B2F">
                    <a:alpha val="100000"/>
                  </a:srgbClr>
                </a:gs>
                <a:gs pos="100000">
                  <a:srgbClr val="00894F">
                    <a:alpha val="100000"/>
                  </a:srgbClr>
                </a:gs>
              </a:gsLst>
              <a:lin ang="2700000"/>
            </a:gradFill>
          </p:spPr>
        </p:sp>
        <p:sp>
          <p:nvSpPr>
            <p:cNvPr id="20" name="TextBox 20"/>
            <p:cNvSpPr txBox="1"/>
            <p:nvPr/>
          </p:nvSpPr>
          <p:spPr>
            <a:xfrm>
              <a:off x="0" y="-95250"/>
              <a:ext cx="202629" cy="1217877"/>
            </a:xfrm>
            <a:prstGeom prst="rect">
              <a:avLst/>
            </a:prstGeom>
          </p:spPr>
          <p:txBody>
            <a:bodyPr lIns="50800" tIns="50800" rIns="50800" bIns="50800" rtlCol="0" anchor="ctr"/>
            <a:lstStyle/>
            <a:p>
              <a:pPr algn="ctr">
                <a:lnSpc>
                  <a:spcPts val="3240"/>
                </a:lnSpc>
              </a:pPr>
              <a:endParaRPr/>
            </a:p>
          </p:txBody>
        </p:sp>
      </p:grpSp>
      <p:sp>
        <p:nvSpPr>
          <p:cNvPr id="24" name="TextBox 24"/>
          <p:cNvSpPr txBox="1"/>
          <p:nvPr/>
        </p:nvSpPr>
        <p:spPr>
          <a:xfrm>
            <a:off x="1015253" y="6804238"/>
            <a:ext cx="3009355" cy="419100"/>
          </a:xfrm>
          <a:prstGeom prst="rect">
            <a:avLst/>
          </a:prstGeom>
        </p:spPr>
        <p:txBody>
          <a:bodyPr lIns="0" tIns="0" rIns="0" bIns="0" rtlCol="0" anchor="t">
            <a:spAutoFit/>
          </a:bodyPr>
          <a:lstStyle/>
          <a:p>
            <a:pPr algn="ctr">
              <a:lnSpc>
                <a:spcPts val="3599"/>
              </a:lnSpc>
            </a:pPr>
            <a:r>
              <a:rPr lang="sr-Latn-RS" sz="2400" dirty="0" err="1">
                <a:solidFill>
                  <a:srgbClr val="FFFFFF"/>
                </a:solidFill>
                <a:latin typeface="Roboto"/>
                <a:ea typeface="Roboto"/>
                <a:cs typeface="Roboto"/>
                <a:sym typeface="Roboto"/>
              </a:rPr>
              <a:t>precariat</a:t>
            </a:r>
            <a:endParaRPr lang="en-US" sz="2400" dirty="0">
              <a:solidFill>
                <a:srgbClr val="FFFFFF"/>
              </a:solidFill>
              <a:latin typeface="Roboto"/>
              <a:ea typeface="Roboto"/>
              <a:cs typeface="Roboto"/>
              <a:sym typeface="Roboto"/>
            </a:endParaRPr>
          </a:p>
        </p:txBody>
      </p:sp>
      <p:sp>
        <p:nvSpPr>
          <p:cNvPr id="27" name="TextBox 26">
            <a:extLst>
              <a:ext uri="{FF2B5EF4-FFF2-40B4-BE49-F238E27FC236}">
                <a16:creationId xmlns:a16="http://schemas.microsoft.com/office/drawing/2014/main" id="{E1400EDD-18F5-9E89-1096-B440D837C8EE}"/>
              </a:ext>
            </a:extLst>
          </p:cNvPr>
          <p:cNvSpPr txBox="1"/>
          <p:nvPr/>
        </p:nvSpPr>
        <p:spPr>
          <a:xfrm>
            <a:off x="324240" y="597080"/>
            <a:ext cx="9962759" cy="954107"/>
          </a:xfrm>
          <a:prstGeom prst="rect">
            <a:avLst/>
          </a:prstGeom>
          <a:noFill/>
        </p:spPr>
        <p:txBody>
          <a:bodyPr wrap="square">
            <a:spAutoFit/>
          </a:bodyPr>
          <a:lstStyle/>
          <a:p>
            <a:r>
              <a:rPr lang="en-US" sz="2800" b="1" dirty="0"/>
              <a:t>THEORETICAL RECONFIGURATION OF CAREER DEVELOPMENT: TRADITIONAL VERSUS PLATFORM PARADIGM</a:t>
            </a:r>
          </a:p>
        </p:txBody>
      </p:sp>
      <p:sp>
        <p:nvSpPr>
          <p:cNvPr id="29" name="TextBox 28">
            <a:extLst>
              <a:ext uri="{FF2B5EF4-FFF2-40B4-BE49-F238E27FC236}">
                <a16:creationId xmlns:a16="http://schemas.microsoft.com/office/drawing/2014/main" id="{5B674E50-2FC9-7765-D5DF-F176AD27B609}"/>
              </a:ext>
            </a:extLst>
          </p:cNvPr>
          <p:cNvSpPr txBox="1"/>
          <p:nvPr/>
        </p:nvSpPr>
        <p:spPr>
          <a:xfrm>
            <a:off x="200078" y="1906541"/>
            <a:ext cx="8782349" cy="2954655"/>
          </a:xfrm>
          <a:prstGeom prst="rect">
            <a:avLst/>
          </a:prstGeom>
          <a:noFill/>
        </p:spPr>
        <p:txBody>
          <a:bodyPr wrap="square">
            <a:spAutoFit/>
          </a:bodyPr>
          <a:lstStyle/>
          <a:p>
            <a:r>
              <a:rPr lang="en-US" sz="2800" dirty="0"/>
              <a:t>In the modern digital era, workers no longer build a career within a single company, but manage a "portfolio career", balancing between several different projects, clients and platforms simultaneously. </a:t>
            </a:r>
            <a:endParaRPr lang="sr-Latn-RS" sz="2800" dirty="0"/>
          </a:p>
          <a:p>
            <a:endParaRPr lang="sr-Latn-RS" sz="2800" dirty="0"/>
          </a:p>
          <a:p>
            <a:r>
              <a:rPr lang="sr-Latn-RS" sz="2800" dirty="0"/>
              <a:t>       S</a:t>
            </a:r>
            <a:r>
              <a:rPr lang="en-US" sz="2800" dirty="0" err="1"/>
              <a:t>ome</a:t>
            </a:r>
            <a:r>
              <a:rPr lang="en-US" sz="2800" dirty="0"/>
              <a:t> specific terms</a:t>
            </a:r>
            <a:r>
              <a:rPr lang="sr-Latn-RS" sz="2800" dirty="0"/>
              <a:t>:</a:t>
            </a:r>
            <a:endParaRPr lang="en-US" sz="2800" dirty="0"/>
          </a:p>
          <a:p>
            <a:endParaRPr lang="en-US" dirty="0"/>
          </a:p>
        </p:txBody>
      </p:sp>
      <p:sp>
        <p:nvSpPr>
          <p:cNvPr id="31" name="TextBox 30">
            <a:extLst>
              <a:ext uri="{FF2B5EF4-FFF2-40B4-BE49-F238E27FC236}">
                <a16:creationId xmlns:a16="http://schemas.microsoft.com/office/drawing/2014/main" id="{A205A33D-32D0-ABE3-77FD-06D5D20DE61D}"/>
              </a:ext>
            </a:extLst>
          </p:cNvPr>
          <p:cNvSpPr txBox="1"/>
          <p:nvPr/>
        </p:nvSpPr>
        <p:spPr>
          <a:xfrm>
            <a:off x="1386428" y="5300224"/>
            <a:ext cx="2757148" cy="461665"/>
          </a:xfrm>
          <a:prstGeom prst="rect">
            <a:avLst/>
          </a:prstGeom>
          <a:noFill/>
        </p:spPr>
        <p:txBody>
          <a:bodyPr wrap="square">
            <a:spAutoFit/>
          </a:bodyPr>
          <a:lstStyle/>
          <a:p>
            <a:r>
              <a:rPr lang="en-US" sz="2400" dirty="0">
                <a:solidFill>
                  <a:schemeClr val="bg1"/>
                </a:solidFill>
              </a:rPr>
              <a:t>boundless career</a:t>
            </a:r>
          </a:p>
        </p:txBody>
      </p:sp>
      <p:sp>
        <p:nvSpPr>
          <p:cNvPr id="33" name="TextBox 32">
            <a:extLst>
              <a:ext uri="{FF2B5EF4-FFF2-40B4-BE49-F238E27FC236}">
                <a16:creationId xmlns:a16="http://schemas.microsoft.com/office/drawing/2014/main" id="{5C77185D-73F9-C1F0-8640-430DE6E5A12E}"/>
              </a:ext>
            </a:extLst>
          </p:cNvPr>
          <p:cNvSpPr txBox="1"/>
          <p:nvPr/>
        </p:nvSpPr>
        <p:spPr>
          <a:xfrm>
            <a:off x="1300655" y="8149626"/>
            <a:ext cx="2525522" cy="461665"/>
          </a:xfrm>
          <a:prstGeom prst="rect">
            <a:avLst/>
          </a:prstGeom>
          <a:noFill/>
        </p:spPr>
        <p:txBody>
          <a:bodyPr wrap="square">
            <a:spAutoFit/>
          </a:bodyPr>
          <a:lstStyle/>
          <a:p>
            <a:r>
              <a:rPr lang="en-US" sz="2400" dirty="0">
                <a:solidFill>
                  <a:schemeClr val="bg1"/>
                </a:solidFill>
              </a:rPr>
              <a:t>digital exit strategy</a:t>
            </a:r>
          </a:p>
        </p:txBody>
      </p:sp>
      <p:pic>
        <p:nvPicPr>
          <p:cNvPr id="35" name="Picture 34">
            <a:extLst>
              <a:ext uri="{FF2B5EF4-FFF2-40B4-BE49-F238E27FC236}">
                <a16:creationId xmlns:a16="http://schemas.microsoft.com/office/drawing/2014/main" id="{7ECBF627-0CA1-06C2-85F4-EEF7322F9731}"/>
              </a:ext>
            </a:extLst>
          </p:cNvPr>
          <p:cNvPicPr>
            <a:picLocks noChangeAspect="1"/>
          </p:cNvPicPr>
          <p:nvPr/>
        </p:nvPicPr>
        <p:blipFill>
          <a:blip r:embed="rId4"/>
          <a:stretch>
            <a:fillRect/>
          </a:stretch>
        </p:blipFill>
        <p:spPr>
          <a:xfrm>
            <a:off x="496187" y="9254742"/>
            <a:ext cx="4627265" cy="768163"/>
          </a:xfrm>
          <a:prstGeom prst="rect">
            <a:avLst/>
          </a:prstGeom>
        </p:spPr>
      </p:pic>
      <p:sp>
        <p:nvSpPr>
          <p:cNvPr id="36" name="TextBox 35">
            <a:extLst>
              <a:ext uri="{FF2B5EF4-FFF2-40B4-BE49-F238E27FC236}">
                <a16:creationId xmlns:a16="http://schemas.microsoft.com/office/drawing/2014/main" id="{E85C6EEB-F824-E64A-7F29-36255DC93D5A}"/>
              </a:ext>
            </a:extLst>
          </p:cNvPr>
          <p:cNvSpPr txBox="1"/>
          <p:nvPr/>
        </p:nvSpPr>
        <p:spPr>
          <a:xfrm>
            <a:off x="1028700" y="9458341"/>
            <a:ext cx="3210793" cy="461665"/>
          </a:xfrm>
          <a:prstGeom prst="rect">
            <a:avLst/>
          </a:prstGeom>
          <a:noFill/>
        </p:spPr>
        <p:txBody>
          <a:bodyPr wrap="square">
            <a:spAutoFit/>
          </a:bodyPr>
          <a:lstStyle/>
          <a:p>
            <a:pPr algn="ctr"/>
            <a:r>
              <a:rPr lang="sr-Latn-RS" sz="2400" dirty="0" err="1">
                <a:solidFill>
                  <a:schemeClr val="bg1"/>
                </a:solidFill>
              </a:rPr>
              <a:t>gig</a:t>
            </a:r>
            <a:r>
              <a:rPr lang="sr-Latn-RS" sz="2400" dirty="0">
                <a:solidFill>
                  <a:schemeClr val="bg1"/>
                </a:solidFill>
              </a:rPr>
              <a:t> /</a:t>
            </a:r>
            <a:r>
              <a:rPr lang="sr-Latn-RS" sz="2400" dirty="0" err="1">
                <a:solidFill>
                  <a:schemeClr val="bg1"/>
                </a:solidFill>
              </a:rPr>
              <a:t>digital</a:t>
            </a:r>
            <a:r>
              <a:rPr lang="sr-Latn-RS" sz="2400" dirty="0">
                <a:solidFill>
                  <a:schemeClr val="bg1"/>
                </a:solidFill>
              </a:rPr>
              <a:t> </a:t>
            </a:r>
            <a:r>
              <a:rPr lang="sr-Latn-RS" sz="2400" dirty="0" err="1">
                <a:solidFill>
                  <a:schemeClr val="bg1"/>
                </a:solidFill>
              </a:rPr>
              <a:t>economy</a:t>
            </a:r>
            <a:endParaRPr lang="en-US" sz="2400" dirty="0">
              <a:solidFill>
                <a:schemeClr val="bg1"/>
              </a:solidFill>
            </a:endParaRPr>
          </a:p>
        </p:txBody>
      </p:sp>
      <p:pic>
        <p:nvPicPr>
          <p:cNvPr id="38" name="Picture 37">
            <a:extLst>
              <a:ext uri="{FF2B5EF4-FFF2-40B4-BE49-F238E27FC236}">
                <a16:creationId xmlns:a16="http://schemas.microsoft.com/office/drawing/2014/main" id="{DA354D5E-94DF-EE86-61E8-FEA5CD5265B7}"/>
              </a:ext>
            </a:extLst>
          </p:cNvPr>
          <p:cNvPicPr>
            <a:picLocks noChangeAspect="1"/>
          </p:cNvPicPr>
          <p:nvPr/>
        </p:nvPicPr>
        <p:blipFill>
          <a:blip r:embed="rId5"/>
          <a:stretch>
            <a:fillRect/>
          </a:stretch>
        </p:blipFill>
        <p:spPr>
          <a:xfrm>
            <a:off x="14706600" y="7915450"/>
            <a:ext cx="3414056" cy="237155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EE033E-34B7-90D7-2A1B-10B253F3A23F}"/>
            </a:ext>
          </a:extLst>
        </p:cNvPr>
        <p:cNvGrpSpPr/>
        <p:nvPr/>
      </p:nvGrpSpPr>
      <p:grpSpPr>
        <a:xfrm>
          <a:off x="0" y="0"/>
          <a:ext cx="0" cy="0"/>
          <a:chOff x="0" y="0"/>
          <a:chExt cx="0" cy="0"/>
        </a:xfrm>
      </p:grpSpPr>
      <p:grpSp>
        <p:nvGrpSpPr>
          <p:cNvPr id="15" name="Group 15">
            <a:extLst>
              <a:ext uri="{FF2B5EF4-FFF2-40B4-BE49-F238E27FC236}">
                <a16:creationId xmlns:a16="http://schemas.microsoft.com/office/drawing/2014/main" id="{42A11BDA-D479-E6E4-7C08-AF76E00879C0}"/>
              </a:ext>
            </a:extLst>
          </p:cNvPr>
          <p:cNvGrpSpPr/>
          <p:nvPr/>
        </p:nvGrpSpPr>
        <p:grpSpPr>
          <a:xfrm>
            <a:off x="7159651" y="17006655"/>
            <a:ext cx="3974283" cy="1017593"/>
            <a:chOff x="0" y="0"/>
            <a:chExt cx="1046725" cy="268008"/>
          </a:xfrm>
        </p:grpSpPr>
        <p:sp>
          <p:nvSpPr>
            <p:cNvPr id="16" name="Freeform 16">
              <a:extLst>
                <a:ext uri="{FF2B5EF4-FFF2-40B4-BE49-F238E27FC236}">
                  <a16:creationId xmlns:a16="http://schemas.microsoft.com/office/drawing/2014/main" id="{FF5E6929-EA99-3CF1-1F0F-1C9F60679933}"/>
                </a:ext>
              </a:extLst>
            </p:cNvPr>
            <p:cNvSpPr/>
            <p:nvPr/>
          </p:nvSpPr>
          <p:spPr>
            <a:xfrm>
              <a:off x="0" y="0"/>
              <a:ext cx="1046725" cy="268008"/>
            </a:xfrm>
            <a:custGeom>
              <a:avLst/>
              <a:gdLst/>
              <a:ahLst/>
              <a:cxnLst/>
              <a:rect l="l" t="t" r="r" b="b"/>
              <a:pathLst>
                <a:path w="1046725" h="268008">
                  <a:moveTo>
                    <a:pt x="52596" y="0"/>
                  </a:moveTo>
                  <a:lnTo>
                    <a:pt x="994129" y="0"/>
                  </a:lnTo>
                  <a:cubicBezTo>
                    <a:pt x="1008078" y="0"/>
                    <a:pt x="1021456" y="5541"/>
                    <a:pt x="1031320" y="15405"/>
                  </a:cubicBezTo>
                  <a:cubicBezTo>
                    <a:pt x="1041183" y="25269"/>
                    <a:pt x="1046725" y="38647"/>
                    <a:pt x="1046725" y="52596"/>
                  </a:cubicBezTo>
                  <a:lnTo>
                    <a:pt x="1046725" y="215412"/>
                  </a:lnTo>
                  <a:cubicBezTo>
                    <a:pt x="1046725" y="229361"/>
                    <a:pt x="1041183" y="242739"/>
                    <a:pt x="1031320" y="252603"/>
                  </a:cubicBezTo>
                  <a:cubicBezTo>
                    <a:pt x="1021456" y="262467"/>
                    <a:pt x="1008078" y="268008"/>
                    <a:pt x="994129" y="268008"/>
                  </a:cubicBezTo>
                  <a:lnTo>
                    <a:pt x="52596" y="268008"/>
                  </a:lnTo>
                  <a:cubicBezTo>
                    <a:pt x="38647" y="268008"/>
                    <a:pt x="25269" y="262467"/>
                    <a:pt x="15405" y="252603"/>
                  </a:cubicBezTo>
                  <a:cubicBezTo>
                    <a:pt x="5541" y="242739"/>
                    <a:pt x="0" y="229361"/>
                    <a:pt x="0" y="215412"/>
                  </a:cubicBezTo>
                  <a:lnTo>
                    <a:pt x="0" y="52596"/>
                  </a:lnTo>
                  <a:cubicBezTo>
                    <a:pt x="0" y="38647"/>
                    <a:pt x="5541" y="25269"/>
                    <a:pt x="15405" y="15405"/>
                  </a:cubicBezTo>
                  <a:cubicBezTo>
                    <a:pt x="25269" y="5541"/>
                    <a:pt x="38647" y="0"/>
                    <a:pt x="52596" y="0"/>
                  </a:cubicBezTo>
                  <a:close/>
                </a:path>
              </a:pathLst>
            </a:custGeom>
            <a:solidFill>
              <a:srgbClr val="6C63FF"/>
            </a:solidFill>
          </p:spPr>
        </p:sp>
        <p:sp>
          <p:nvSpPr>
            <p:cNvPr id="17" name="TextBox 17">
              <a:extLst>
                <a:ext uri="{FF2B5EF4-FFF2-40B4-BE49-F238E27FC236}">
                  <a16:creationId xmlns:a16="http://schemas.microsoft.com/office/drawing/2014/main" id="{4E4F2329-F655-8AA7-A080-856AA35719C3}"/>
                </a:ext>
              </a:extLst>
            </p:cNvPr>
            <p:cNvSpPr txBox="1"/>
            <p:nvPr/>
          </p:nvSpPr>
          <p:spPr>
            <a:xfrm>
              <a:off x="0" y="-95250"/>
              <a:ext cx="1046725" cy="363258"/>
            </a:xfrm>
            <a:prstGeom prst="rect">
              <a:avLst/>
            </a:prstGeom>
          </p:spPr>
          <p:txBody>
            <a:bodyPr lIns="50800" tIns="50800" rIns="50800" bIns="50800" rtlCol="0" anchor="ctr"/>
            <a:lstStyle/>
            <a:p>
              <a:pPr algn="ctr">
                <a:lnSpc>
                  <a:spcPts val="3240"/>
                </a:lnSpc>
              </a:pPr>
              <a:endParaRPr/>
            </a:p>
          </p:txBody>
        </p:sp>
      </p:grpSp>
      <p:sp>
        <p:nvSpPr>
          <p:cNvPr id="30" name="TextBox 29">
            <a:extLst>
              <a:ext uri="{FF2B5EF4-FFF2-40B4-BE49-F238E27FC236}">
                <a16:creationId xmlns:a16="http://schemas.microsoft.com/office/drawing/2014/main" id="{39A6E891-2FA1-7B37-69D4-9C329ED9C347}"/>
              </a:ext>
            </a:extLst>
          </p:cNvPr>
          <p:cNvSpPr txBox="1"/>
          <p:nvPr/>
        </p:nvSpPr>
        <p:spPr>
          <a:xfrm>
            <a:off x="2362200" y="927847"/>
            <a:ext cx="12115800" cy="1200329"/>
          </a:xfrm>
          <a:prstGeom prst="rect">
            <a:avLst/>
          </a:prstGeom>
          <a:noFill/>
        </p:spPr>
        <p:txBody>
          <a:bodyPr wrap="square">
            <a:spAutoFit/>
          </a:bodyPr>
          <a:lstStyle/>
          <a:p>
            <a:pPr algn="just"/>
            <a:r>
              <a:rPr lang="en-US" sz="2400" dirty="0"/>
              <a:t>The gig economy represents an operating model of work that relies on the infrastructure of the digital economy, using online platforms as a key intermediary to connect the demand and supply of flexible labor in the global market.</a:t>
            </a:r>
          </a:p>
        </p:txBody>
      </p:sp>
      <p:pic>
        <p:nvPicPr>
          <p:cNvPr id="34" name="Picture 33">
            <a:extLst>
              <a:ext uri="{FF2B5EF4-FFF2-40B4-BE49-F238E27FC236}">
                <a16:creationId xmlns:a16="http://schemas.microsoft.com/office/drawing/2014/main" id="{194346F6-36E3-CB98-8E74-3A6ABD4DE637}"/>
              </a:ext>
            </a:extLst>
          </p:cNvPr>
          <p:cNvPicPr>
            <a:picLocks noChangeAspect="1"/>
          </p:cNvPicPr>
          <p:nvPr/>
        </p:nvPicPr>
        <p:blipFill>
          <a:blip r:embed="rId2"/>
          <a:stretch>
            <a:fillRect/>
          </a:stretch>
        </p:blipFill>
        <p:spPr>
          <a:xfrm>
            <a:off x="2561434" y="3009900"/>
            <a:ext cx="11384280" cy="6324600"/>
          </a:xfrm>
          <a:prstGeom prst="rect">
            <a:avLst/>
          </a:prstGeom>
        </p:spPr>
      </p:pic>
      <p:pic>
        <p:nvPicPr>
          <p:cNvPr id="36" name="Picture 35">
            <a:extLst>
              <a:ext uri="{FF2B5EF4-FFF2-40B4-BE49-F238E27FC236}">
                <a16:creationId xmlns:a16="http://schemas.microsoft.com/office/drawing/2014/main" id="{1D516C60-D9A8-18FD-B946-AC340AC6317C}"/>
              </a:ext>
            </a:extLst>
          </p:cNvPr>
          <p:cNvPicPr>
            <a:picLocks noChangeAspect="1"/>
          </p:cNvPicPr>
          <p:nvPr/>
        </p:nvPicPr>
        <p:blipFill>
          <a:blip r:embed="rId3"/>
          <a:stretch>
            <a:fillRect/>
          </a:stretch>
        </p:blipFill>
        <p:spPr>
          <a:xfrm>
            <a:off x="14706600" y="7810500"/>
            <a:ext cx="3414056" cy="2371550"/>
          </a:xfrm>
          <a:prstGeom prst="rect">
            <a:avLst/>
          </a:prstGeom>
        </p:spPr>
      </p:pic>
    </p:spTree>
    <p:extLst>
      <p:ext uri="{BB962C8B-B14F-4D97-AF65-F5344CB8AC3E}">
        <p14:creationId xmlns:p14="http://schemas.microsoft.com/office/powerpoint/2010/main" val="2021602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12486603" y="1404275"/>
            <a:ext cx="3717275" cy="3657600"/>
            <a:chOff x="0" y="0"/>
            <a:chExt cx="812800" cy="812800"/>
          </a:xfrm>
        </p:grpSpPr>
        <p:sp>
          <p:nvSpPr>
            <p:cNvPr id="6" name="Freeform 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2"/>
              <a:stretch>
                <a:fillRect b="-25000"/>
              </a:stretch>
            </a:blipFill>
            <a:ln w="304800" cap="sq">
              <a:solidFill>
                <a:srgbClr val="6EB6C8"/>
              </a:solidFill>
              <a:prstDash val="solid"/>
              <a:miter/>
            </a:ln>
          </p:spPr>
        </p:sp>
      </p:grpSp>
      <p:grpSp>
        <p:nvGrpSpPr>
          <p:cNvPr id="7" name="Group 7"/>
          <p:cNvGrpSpPr/>
          <p:nvPr/>
        </p:nvGrpSpPr>
        <p:grpSpPr>
          <a:xfrm>
            <a:off x="13550154" y="4359110"/>
            <a:ext cx="4571999" cy="4572000"/>
            <a:chOff x="0" y="0"/>
            <a:chExt cx="812800" cy="812800"/>
          </a:xfrm>
        </p:grpSpPr>
        <p:sp>
          <p:nvSpPr>
            <p:cNvPr id="8" name="Freeform 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3"/>
              <a:stretch>
                <a:fillRect t="-12500" b="-12500"/>
              </a:stretch>
            </a:blipFill>
            <a:ln w="304800" cap="sq">
              <a:solidFill>
                <a:srgbClr val="6EB6C8"/>
              </a:solidFill>
              <a:prstDash val="solid"/>
              <a:miter/>
            </a:ln>
          </p:spPr>
        </p:sp>
      </p:grpSp>
      <p:sp>
        <p:nvSpPr>
          <p:cNvPr id="29" name="TextBox 29"/>
          <p:cNvSpPr txBox="1"/>
          <p:nvPr/>
        </p:nvSpPr>
        <p:spPr>
          <a:xfrm>
            <a:off x="11028890" y="7053925"/>
            <a:ext cx="1457713" cy="419100"/>
          </a:xfrm>
          <a:prstGeom prst="rect">
            <a:avLst/>
          </a:prstGeom>
        </p:spPr>
        <p:txBody>
          <a:bodyPr lIns="0" tIns="0" rIns="0" bIns="0" rtlCol="0" anchor="t">
            <a:spAutoFit/>
          </a:bodyPr>
          <a:lstStyle/>
          <a:p>
            <a:pPr algn="ctr">
              <a:lnSpc>
                <a:spcPts val="3599"/>
              </a:lnSpc>
            </a:pPr>
            <a:r>
              <a:rPr lang="en-US" sz="1999">
                <a:solidFill>
                  <a:srgbClr val="FFFFFF"/>
                </a:solidFill>
                <a:latin typeface="Roboto"/>
                <a:ea typeface="Roboto"/>
                <a:cs typeface="Roboto"/>
                <a:sym typeface="Roboto"/>
              </a:rPr>
              <a:t>REDUCE</a:t>
            </a:r>
          </a:p>
        </p:txBody>
      </p:sp>
      <p:sp>
        <p:nvSpPr>
          <p:cNvPr id="30" name="TextBox 30"/>
          <p:cNvSpPr txBox="1"/>
          <p:nvPr/>
        </p:nvSpPr>
        <p:spPr>
          <a:xfrm>
            <a:off x="11028890" y="8107929"/>
            <a:ext cx="1457713" cy="419100"/>
          </a:xfrm>
          <a:prstGeom prst="rect">
            <a:avLst/>
          </a:prstGeom>
        </p:spPr>
        <p:txBody>
          <a:bodyPr lIns="0" tIns="0" rIns="0" bIns="0" rtlCol="0" anchor="t">
            <a:spAutoFit/>
          </a:bodyPr>
          <a:lstStyle/>
          <a:p>
            <a:pPr algn="ctr">
              <a:lnSpc>
                <a:spcPts val="3599"/>
              </a:lnSpc>
            </a:pPr>
            <a:r>
              <a:rPr lang="en-US" sz="1999">
                <a:solidFill>
                  <a:srgbClr val="FFFFFF"/>
                </a:solidFill>
                <a:latin typeface="Roboto"/>
                <a:ea typeface="Roboto"/>
                <a:cs typeface="Roboto"/>
                <a:sym typeface="Roboto"/>
              </a:rPr>
              <a:t>RECYCLE</a:t>
            </a:r>
          </a:p>
        </p:txBody>
      </p:sp>
      <p:sp>
        <p:nvSpPr>
          <p:cNvPr id="34" name="TextBox 33">
            <a:extLst>
              <a:ext uri="{FF2B5EF4-FFF2-40B4-BE49-F238E27FC236}">
                <a16:creationId xmlns:a16="http://schemas.microsoft.com/office/drawing/2014/main" id="{436FFFE7-EBBB-5818-D3BD-9F208787FCB5}"/>
              </a:ext>
            </a:extLst>
          </p:cNvPr>
          <p:cNvSpPr txBox="1"/>
          <p:nvPr/>
        </p:nvSpPr>
        <p:spPr>
          <a:xfrm>
            <a:off x="856665" y="342900"/>
            <a:ext cx="10172225" cy="954107"/>
          </a:xfrm>
          <a:prstGeom prst="rect">
            <a:avLst/>
          </a:prstGeom>
          <a:noFill/>
        </p:spPr>
        <p:txBody>
          <a:bodyPr wrap="square">
            <a:spAutoFit/>
          </a:bodyPr>
          <a:lstStyle/>
          <a:p>
            <a:pPr algn="ctr"/>
            <a:r>
              <a:rPr lang="en-US" sz="2800" dirty="0"/>
              <a:t>The following table illustrates a comparative view of traditional and digital career development that is applicable to all countries.</a:t>
            </a:r>
          </a:p>
        </p:txBody>
      </p:sp>
      <p:graphicFrame>
        <p:nvGraphicFramePr>
          <p:cNvPr id="39" name="Table 38">
            <a:extLst>
              <a:ext uri="{FF2B5EF4-FFF2-40B4-BE49-F238E27FC236}">
                <a16:creationId xmlns:a16="http://schemas.microsoft.com/office/drawing/2014/main" id="{BE1E9261-C190-727F-527F-4D0EBFCE9FD0}"/>
              </a:ext>
            </a:extLst>
          </p:cNvPr>
          <p:cNvGraphicFramePr>
            <a:graphicFrameLocks noGrp="1"/>
          </p:cNvGraphicFramePr>
          <p:nvPr>
            <p:extLst>
              <p:ext uri="{D42A27DB-BD31-4B8C-83A1-F6EECF244321}">
                <p14:modId xmlns:p14="http://schemas.microsoft.com/office/powerpoint/2010/main" val="1792467903"/>
              </p:ext>
            </p:extLst>
          </p:nvPr>
        </p:nvGraphicFramePr>
        <p:xfrm>
          <a:off x="152400" y="1568183"/>
          <a:ext cx="12020265" cy="8596626"/>
        </p:xfrm>
        <a:graphic>
          <a:graphicData uri="http://schemas.openxmlformats.org/drawingml/2006/table">
            <a:tbl>
              <a:tblPr firstRow="1" firstCol="1" bandRow="1">
                <a:tableStyleId>{0505E3EF-67EA-436B-97B2-0124C06EBD24}</a:tableStyleId>
              </a:tblPr>
              <a:tblGrid>
                <a:gridCol w="4006755">
                  <a:extLst>
                    <a:ext uri="{9D8B030D-6E8A-4147-A177-3AD203B41FA5}">
                      <a16:colId xmlns:a16="http://schemas.microsoft.com/office/drawing/2014/main" val="1272346661"/>
                    </a:ext>
                  </a:extLst>
                </a:gridCol>
                <a:gridCol w="4006755">
                  <a:extLst>
                    <a:ext uri="{9D8B030D-6E8A-4147-A177-3AD203B41FA5}">
                      <a16:colId xmlns:a16="http://schemas.microsoft.com/office/drawing/2014/main" val="2659153415"/>
                    </a:ext>
                  </a:extLst>
                </a:gridCol>
                <a:gridCol w="4006755">
                  <a:extLst>
                    <a:ext uri="{9D8B030D-6E8A-4147-A177-3AD203B41FA5}">
                      <a16:colId xmlns:a16="http://schemas.microsoft.com/office/drawing/2014/main" val="1362155045"/>
                    </a:ext>
                  </a:extLst>
                </a:gridCol>
              </a:tblGrid>
              <a:tr h="770898">
                <a:tc>
                  <a:txBody>
                    <a:bodyPr/>
                    <a:lstStyle/>
                    <a:p>
                      <a:pPr algn="ctr">
                        <a:lnSpc>
                          <a:spcPct val="100000"/>
                        </a:lnSpc>
                        <a:spcAft>
                          <a:spcPts val="800"/>
                        </a:spcAft>
                        <a:buNone/>
                      </a:pPr>
                      <a:r>
                        <a:rPr lang="en-US" sz="2400" b="1" kern="0" dirty="0">
                          <a:effectLst/>
                        </a:rPr>
                        <a:t>Dimension of Comparison</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Aft>
                          <a:spcPts val="800"/>
                        </a:spcAft>
                        <a:buNone/>
                      </a:pPr>
                      <a:r>
                        <a:rPr lang="en-US" sz="2400" b="1" kern="0">
                          <a:effectLst/>
                        </a:rPr>
                        <a:t>Traditional Career Development</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0000"/>
                        </a:lnSpc>
                        <a:spcAft>
                          <a:spcPts val="800"/>
                        </a:spcAft>
                        <a:buNone/>
                      </a:pPr>
                      <a:r>
                        <a:rPr lang="en-US" sz="2400" b="1" kern="0" dirty="0">
                          <a:effectLst/>
                        </a:rPr>
                        <a:t>Digital </a:t>
                      </a:r>
                      <a:r>
                        <a:rPr lang="sr-Latn-RS" sz="2400" b="1" kern="0" dirty="0">
                          <a:effectLst/>
                        </a:rPr>
                        <a:t>/ </a:t>
                      </a:r>
                      <a:r>
                        <a:rPr lang="sr-Latn-RS" sz="2400" b="1" kern="0" dirty="0" err="1">
                          <a:effectLst/>
                        </a:rPr>
                        <a:t>gig</a:t>
                      </a:r>
                      <a:r>
                        <a:rPr lang="sr-Latn-RS" sz="2400" b="1" kern="0" dirty="0">
                          <a:effectLst/>
                        </a:rPr>
                        <a:t> </a:t>
                      </a:r>
                    </a:p>
                    <a:p>
                      <a:pPr algn="ctr">
                        <a:lnSpc>
                          <a:spcPct val="100000"/>
                        </a:lnSpc>
                        <a:spcAft>
                          <a:spcPts val="800"/>
                        </a:spcAft>
                        <a:buNone/>
                      </a:pPr>
                      <a:r>
                        <a:rPr lang="sr-Latn-RS" sz="2400" b="1" kern="0" dirty="0">
                          <a:effectLst/>
                        </a:rPr>
                        <a:t>P</a:t>
                      </a:r>
                      <a:r>
                        <a:rPr lang="en-US" sz="2400" b="1" kern="0" dirty="0" err="1">
                          <a:effectLst/>
                        </a:rPr>
                        <a:t>latform</a:t>
                      </a:r>
                      <a:r>
                        <a:rPr lang="en-US" sz="2400" b="1" kern="0" dirty="0">
                          <a:effectLst/>
                        </a:rPr>
                        <a:t> Career Development</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46044618"/>
                  </a:ext>
                </a:extLst>
              </a:tr>
              <a:tr h="373789">
                <a:tc>
                  <a:txBody>
                    <a:bodyPr/>
                    <a:lstStyle/>
                    <a:p>
                      <a:pPr>
                        <a:lnSpc>
                          <a:spcPct val="100000"/>
                        </a:lnSpc>
                        <a:spcAft>
                          <a:spcPts val="800"/>
                        </a:spcAft>
                        <a:buNone/>
                      </a:pPr>
                      <a:r>
                        <a:rPr lang="en-US" sz="2400" b="1" kern="0">
                          <a:solidFill>
                            <a:srgbClr val="000000"/>
                          </a:solidFill>
                          <a:effectLst/>
                        </a:rPr>
                        <a:t>Career Paradigm</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Organizational / Hierarchical</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Boundaryless</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41630563"/>
                  </a:ext>
                </a:extLst>
              </a:tr>
              <a:tr h="770898">
                <a:tc>
                  <a:txBody>
                    <a:bodyPr/>
                    <a:lstStyle/>
                    <a:p>
                      <a:pPr>
                        <a:lnSpc>
                          <a:spcPct val="100000"/>
                        </a:lnSpc>
                        <a:spcAft>
                          <a:spcPts val="800"/>
                        </a:spcAft>
                        <a:buNone/>
                      </a:pPr>
                      <a:r>
                        <a:rPr lang="en-US" sz="2400" b="1" kern="0">
                          <a:effectLst/>
                        </a:rPr>
                        <a:t>Nature of Career Path</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effectLst/>
                        </a:rPr>
                        <a:t>Linear, vertical, spatially bounded</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effectLst/>
                        </a:rPr>
                        <a:t>Non-linear, fluid, cross-border, networked</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4023078"/>
                  </a:ext>
                </a:extLst>
              </a:tr>
              <a:tr h="373789">
                <a:tc>
                  <a:txBody>
                    <a:bodyPr/>
                    <a:lstStyle/>
                    <a:p>
                      <a:pPr>
                        <a:lnSpc>
                          <a:spcPct val="100000"/>
                        </a:lnSpc>
                        <a:spcAft>
                          <a:spcPts val="800"/>
                        </a:spcAft>
                        <a:buNone/>
                      </a:pPr>
                      <a:r>
                        <a:rPr lang="en-US" sz="2400" b="1" kern="0">
                          <a:solidFill>
                            <a:srgbClr val="000000"/>
                          </a:solidFill>
                          <a:effectLst/>
                        </a:rPr>
                        <a:t>Primary Management Actor</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Human Resources (HR)</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Algorithmic management</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37532058"/>
                  </a:ext>
                </a:extLst>
              </a:tr>
              <a:tr h="770898">
                <a:tc>
                  <a:txBody>
                    <a:bodyPr/>
                    <a:lstStyle/>
                    <a:p>
                      <a:pPr>
                        <a:lnSpc>
                          <a:spcPct val="100000"/>
                        </a:lnSpc>
                        <a:spcAft>
                          <a:spcPts val="800"/>
                        </a:spcAft>
                        <a:buNone/>
                      </a:pPr>
                      <a:r>
                        <a:rPr lang="en-US" sz="2400" b="1" kern="0">
                          <a:effectLst/>
                        </a:rPr>
                        <a:t>Degree and Nature of Autonomy</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effectLst/>
                        </a:rPr>
                        <a:t>Limited by formal contract and working hours</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effectLst/>
                        </a:rPr>
                        <a:t>Nominally high ("Gig freedom" and flexibility)</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38386499"/>
                  </a:ext>
                </a:extLst>
              </a:tr>
              <a:tr h="770898">
                <a:tc>
                  <a:txBody>
                    <a:bodyPr/>
                    <a:lstStyle/>
                    <a:p>
                      <a:pPr>
                        <a:lnSpc>
                          <a:spcPct val="100000"/>
                        </a:lnSpc>
                        <a:spcAft>
                          <a:spcPts val="800"/>
                        </a:spcAft>
                        <a:buNone/>
                      </a:pPr>
                      <a:r>
                        <a:rPr lang="en-US" sz="2400" b="1" kern="0">
                          <a:solidFill>
                            <a:srgbClr val="000000"/>
                          </a:solidFill>
                          <a:effectLst/>
                        </a:rPr>
                        <a:t>Regulatory Status of Worker</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Standard employment relationship (Labor contract)</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Legal vacuum / Precarious status</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45055738"/>
                  </a:ext>
                </a:extLst>
              </a:tr>
              <a:tr h="770898">
                <a:tc>
                  <a:txBody>
                    <a:bodyPr/>
                    <a:lstStyle/>
                    <a:p>
                      <a:pPr>
                        <a:lnSpc>
                          <a:spcPct val="100000"/>
                        </a:lnSpc>
                        <a:spcAft>
                          <a:spcPts val="800"/>
                        </a:spcAft>
                        <a:buNone/>
                      </a:pPr>
                      <a:r>
                        <a:rPr lang="en-US" sz="2400" b="1" kern="0">
                          <a:effectLst/>
                        </a:rPr>
                        <a:t>Performance Evaluation Mechanism</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effectLst/>
                        </a:rPr>
                        <a:t>Transparent internal corporate appraisal</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effectLst/>
                        </a:rPr>
                        <a:t>Non-transparent algorithmic reputation systems</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58062398"/>
                  </a:ext>
                </a:extLst>
              </a:tr>
              <a:tr h="770898">
                <a:tc>
                  <a:txBody>
                    <a:bodyPr/>
                    <a:lstStyle/>
                    <a:p>
                      <a:pPr>
                        <a:lnSpc>
                          <a:spcPct val="100000"/>
                        </a:lnSpc>
                        <a:spcAft>
                          <a:spcPts val="800"/>
                        </a:spcAft>
                        <a:buNone/>
                      </a:pPr>
                      <a:r>
                        <a:rPr lang="en-US" sz="2400" b="1" kern="0">
                          <a:solidFill>
                            <a:srgbClr val="000000"/>
                          </a:solidFill>
                          <a:effectLst/>
                        </a:rPr>
                        <a:t>Social and Labor Security</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a:solidFill>
                            <a:srgbClr val="000000"/>
                          </a:solidFill>
                          <a:effectLst/>
                        </a:rPr>
                        <a:t>Integrated (Sick leave, years of service, pension funds)</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0" dirty="0">
                          <a:solidFill>
                            <a:srgbClr val="000000"/>
                          </a:solidFill>
                          <a:effectLst/>
                        </a:rPr>
                        <a:t>Total insecurity / Complete vulnerability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77533628"/>
                  </a:ext>
                </a:extLst>
              </a:tr>
              <a:tr h="866818">
                <a:tc>
                  <a:txBody>
                    <a:bodyPr/>
                    <a:lstStyle/>
                    <a:p>
                      <a:pPr>
                        <a:lnSpc>
                          <a:spcPct val="100000"/>
                        </a:lnSpc>
                        <a:spcAft>
                          <a:spcPts val="800"/>
                        </a:spcAft>
                        <a:buNone/>
                      </a:pPr>
                      <a:r>
                        <a:rPr lang="en-US" sz="2400" b="1" kern="100">
                          <a:effectLst/>
                        </a:rPr>
                        <a:t>Main Motivational Factor </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0000"/>
                        </a:lnSpc>
                        <a:spcAft>
                          <a:spcPts val="800"/>
                        </a:spcAft>
                        <a:buNone/>
                      </a:pPr>
                      <a:r>
                        <a:rPr lang="en-US" sz="2400" kern="100" dirty="0">
                          <a:effectLst/>
                        </a:rPr>
                        <a:t>Striving for stability </a:t>
                      </a:r>
                    </a:p>
                    <a:p>
                      <a:pPr>
                        <a:lnSpc>
                          <a:spcPct val="100000"/>
                        </a:lnSpc>
                        <a:spcAft>
                          <a:spcPts val="800"/>
                        </a:spcAft>
                        <a:buNone/>
                      </a:pPr>
                      <a:r>
                        <a:rPr lang="en-US" sz="2400" kern="0" dirty="0">
                          <a:effectLst/>
                        </a:rPr>
                        <a:t> </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0000"/>
                        </a:lnSpc>
                        <a:spcAft>
                          <a:spcPts val="800"/>
                        </a:spcAft>
                        <a:buNone/>
                      </a:pPr>
                      <a:r>
                        <a:rPr lang="en-US" sz="2400" kern="100" dirty="0">
                          <a:effectLst/>
                        </a:rPr>
                        <a:t>Digital exit strategy Meritocracy</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52163144"/>
                  </a:ext>
                </a:extLst>
              </a:tr>
              <a:tr h="1263926">
                <a:tc>
                  <a:txBody>
                    <a:bodyPr/>
                    <a:lstStyle/>
                    <a:p>
                      <a:pPr>
                        <a:lnSpc>
                          <a:spcPct val="100000"/>
                        </a:lnSpc>
                        <a:spcAft>
                          <a:spcPts val="800"/>
                        </a:spcAft>
                        <a:buNone/>
                      </a:pPr>
                      <a:r>
                        <a:rPr lang="en-US" sz="2400" b="1" kern="100">
                          <a:solidFill>
                            <a:srgbClr val="000000"/>
                          </a:solidFill>
                          <a:effectLst/>
                        </a:rPr>
                        <a:t>Main Forms of Vulnerability  </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0000"/>
                        </a:lnSpc>
                        <a:spcAft>
                          <a:spcPts val="800"/>
                        </a:spcAft>
                        <a:buNone/>
                      </a:pPr>
                      <a:r>
                        <a:rPr lang="en-US" sz="2400" kern="100" dirty="0">
                          <a:solidFill>
                            <a:srgbClr val="000000"/>
                          </a:solidFill>
                          <a:effectLst/>
                        </a:rPr>
                        <a:t>Mobbing, political clientelism, nepotism   </a:t>
                      </a:r>
                      <a:endParaRPr lang="en-US" sz="2400" kern="100" dirty="0">
                        <a:effectLst/>
                      </a:endParaRPr>
                    </a:p>
                  </a:txBody>
                  <a:tcPr marL="68580" marR="68580" marT="0" marB="0"/>
                </a:tc>
                <a:tc>
                  <a:txBody>
                    <a:bodyPr/>
                    <a:lstStyle/>
                    <a:p>
                      <a:pPr>
                        <a:lnSpc>
                          <a:spcPct val="100000"/>
                        </a:lnSpc>
                        <a:spcAft>
                          <a:spcPts val="800"/>
                        </a:spcAft>
                        <a:buNone/>
                      </a:pPr>
                      <a:r>
                        <a:rPr lang="en-US" sz="2400" kern="100" dirty="0">
                          <a:solidFill>
                            <a:srgbClr val="000000"/>
                          </a:solidFill>
                          <a:effectLst/>
                        </a:rPr>
                        <a:t>Digital enclosure / Algorithmic bias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81458010"/>
                  </a:ext>
                </a:extLst>
              </a:tr>
              <a:tr h="1030694">
                <a:tc>
                  <a:txBody>
                    <a:bodyPr/>
                    <a:lstStyle/>
                    <a:p>
                      <a:pPr>
                        <a:lnSpc>
                          <a:spcPct val="100000"/>
                        </a:lnSpc>
                        <a:spcAft>
                          <a:spcPts val="800"/>
                        </a:spcAft>
                        <a:buNone/>
                      </a:pPr>
                      <a:r>
                        <a:rPr lang="en-US" sz="2400" b="1" kern="100" dirty="0">
                          <a:effectLst/>
                        </a:rPr>
                        <a:t>Required Career Competencies  </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0000"/>
                        </a:lnSpc>
                        <a:spcAft>
                          <a:spcPts val="800"/>
                        </a:spcAft>
                        <a:buNone/>
                      </a:pPr>
                      <a:r>
                        <a:rPr lang="en-US" sz="2400" kern="100" dirty="0">
                          <a:effectLst/>
                        </a:rPr>
                        <a:t>Specialized formal and technical knowledge  </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0000"/>
                        </a:lnSpc>
                        <a:spcAft>
                          <a:spcPts val="800"/>
                        </a:spcAft>
                        <a:buNone/>
                      </a:pPr>
                      <a:r>
                        <a:rPr lang="en-US" sz="2400" kern="100" dirty="0">
                          <a:effectLst/>
                        </a:rPr>
                        <a:t>Digital agility, self-branding, lifelong learning</a:t>
                      </a:r>
                    </a:p>
                  </a:txBody>
                  <a:tcPr marL="68580" marR="68580" marT="0" marB="0"/>
                </a:tc>
                <a:extLst>
                  <a:ext uri="{0D108BD9-81ED-4DB2-BD59-A6C34878D82A}">
                    <a16:rowId xmlns:a16="http://schemas.microsoft.com/office/drawing/2014/main" val="3122486602"/>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45E7A590-860D-647E-828B-39F01687A108}"/>
              </a:ext>
            </a:extLst>
          </p:cNvPr>
          <p:cNvSpPr txBox="1"/>
          <p:nvPr/>
        </p:nvSpPr>
        <p:spPr>
          <a:xfrm>
            <a:off x="914400" y="563425"/>
            <a:ext cx="6781800" cy="954107"/>
          </a:xfrm>
          <a:prstGeom prst="rect">
            <a:avLst/>
          </a:prstGeom>
          <a:noFill/>
        </p:spPr>
        <p:txBody>
          <a:bodyPr wrap="square">
            <a:spAutoFit/>
          </a:bodyPr>
          <a:lstStyle/>
          <a:p>
            <a:pPr algn="ctr"/>
            <a:r>
              <a:rPr lang="en-US" sz="2800" b="1" dirty="0"/>
              <a:t>CAREER OF DIGITAL WORKERS IN </a:t>
            </a:r>
            <a:endParaRPr lang="sr-Latn-RS" sz="2800" b="1" dirty="0"/>
          </a:p>
          <a:p>
            <a:pPr algn="ctr"/>
            <a:r>
              <a:rPr lang="en-US" sz="2800" b="1" dirty="0"/>
              <a:t>BOSNIA AND HERZEGOVINA</a:t>
            </a:r>
          </a:p>
        </p:txBody>
      </p:sp>
      <p:sp>
        <p:nvSpPr>
          <p:cNvPr id="27" name="TextBox 26">
            <a:extLst>
              <a:ext uri="{FF2B5EF4-FFF2-40B4-BE49-F238E27FC236}">
                <a16:creationId xmlns:a16="http://schemas.microsoft.com/office/drawing/2014/main" id="{A81D3517-DC49-15CB-1B71-8CE1FB9BC28E}"/>
              </a:ext>
            </a:extLst>
          </p:cNvPr>
          <p:cNvSpPr txBox="1"/>
          <p:nvPr/>
        </p:nvSpPr>
        <p:spPr>
          <a:xfrm>
            <a:off x="253814" y="1867287"/>
            <a:ext cx="9849148" cy="2246769"/>
          </a:xfrm>
          <a:prstGeom prst="rect">
            <a:avLst/>
          </a:prstGeom>
          <a:noFill/>
        </p:spPr>
        <p:txBody>
          <a:bodyPr wrap="square">
            <a:spAutoFit/>
          </a:bodyPr>
          <a:lstStyle/>
          <a:p>
            <a:r>
              <a:rPr lang="en-US" sz="2800" dirty="0"/>
              <a:t>Within the digital market, the workforce in Bosnia and Herzegovina is essentially divided into three key categories: </a:t>
            </a:r>
          </a:p>
          <a:p>
            <a:pPr marL="457200" indent="-457200">
              <a:buFontTx/>
              <a:buChar char="-"/>
            </a:pPr>
            <a:r>
              <a:rPr lang="en-US" sz="2800" dirty="0"/>
              <a:t>classic freelancers</a:t>
            </a:r>
            <a:endParaRPr lang="sr-Latn-RS" sz="2800" dirty="0"/>
          </a:p>
          <a:p>
            <a:pPr marL="457200" indent="-457200">
              <a:buFontTx/>
              <a:buChar char="-"/>
            </a:pPr>
            <a:r>
              <a:rPr lang="en-US" sz="2800" dirty="0"/>
              <a:t>online workers</a:t>
            </a:r>
          </a:p>
          <a:p>
            <a:r>
              <a:rPr lang="en-US" sz="2800" dirty="0"/>
              <a:t>- </a:t>
            </a:r>
            <a:r>
              <a:rPr lang="sr-Latn-RS" sz="2800" dirty="0"/>
              <a:t>    </a:t>
            </a:r>
            <a:r>
              <a:rPr lang="en-US" sz="2800" dirty="0"/>
              <a:t>workers on localized platforms </a:t>
            </a:r>
          </a:p>
        </p:txBody>
      </p:sp>
      <p:pic>
        <p:nvPicPr>
          <p:cNvPr id="29" name="Picture 28">
            <a:extLst>
              <a:ext uri="{FF2B5EF4-FFF2-40B4-BE49-F238E27FC236}">
                <a16:creationId xmlns:a16="http://schemas.microsoft.com/office/drawing/2014/main" id="{9F1764FA-6868-6EDB-94F0-954B284C3C0B}"/>
              </a:ext>
            </a:extLst>
          </p:cNvPr>
          <p:cNvPicPr>
            <a:picLocks noChangeAspect="1"/>
          </p:cNvPicPr>
          <p:nvPr/>
        </p:nvPicPr>
        <p:blipFill>
          <a:blip r:embed="rId2"/>
          <a:stretch>
            <a:fillRect/>
          </a:stretch>
        </p:blipFill>
        <p:spPr>
          <a:xfrm>
            <a:off x="12196938" y="190500"/>
            <a:ext cx="5737796" cy="4953000"/>
          </a:xfrm>
          <a:prstGeom prst="ellipse">
            <a:avLst/>
          </a:prstGeom>
          <a:ln>
            <a:noFill/>
          </a:ln>
          <a:effectLst>
            <a:softEdge rad="112500"/>
          </a:effectLst>
        </p:spPr>
      </p:pic>
      <p:sp>
        <p:nvSpPr>
          <p:cNvPr id="31" name="TextBox 30">
            <a:extLst>
              <a:ext uri="{FF2B5EF4-FFF2-40B4-BE49-F238E27FC236}">
                <a16:creationId xmlns:a16="http://schemas.microsoft.com/office/drawing/2014/main" id="{4E388D3B-646B-5C1D-88EC-F85067895A3C}"/>
              </a:ext>
            </a:extLst>
          </p:cNvPr>
          <p:cNvSpPr txBox="1"/>
          <p:nvPr/>
        </p:nvSpPr>
        <p:spPr>
          <a:xfrm>
            <a:off x="375678" y="4492946"/>
            <a:ext cx="12202645" cy="5693866"/>
          </a:xfrm>
          <a:prstGeom prst="rect">
            <a:avLst/>
          </a:prstGeom>
          <a:noFill/>
        </p:spPr>
        <p:txBody>
          <a:bodyPr wrap="square">
            <a:spAutoFit/>
          </a:bodyPr>
          <a:lstStyle/>
          <a:p>
            <a:pPr marL="285750" indent="-285750" algn="just">
              <a:buFont typeface="Wingdings" panose="05000000000000000000" pitchFamily="2" charset="2"/>
              <a:buChar char="Ø"/>
            </a:pPr>
            <a:r>
              <a:rPr lang="sr-Latn-RS" sz="2800" dirty="0"/>
              <a:t> </a:t>
            </a:r>
            <a:r>
              <a:rPr lang="en-US" sz="2800" dirty="0"/>
              <a:t>According to regional empirical research carried out by the </a:t>
            </a:r>
            <a:r>
              <a:rPr lang="en-US" sz="2800" dirty="0" err="1"/>
              <a:t>Gigmetar</a:t>
            </a:r>
            <a:r>
              <a:rPr lang="en-US" sz="2800" dirty="0"/>
              <a:t> platform, Bosnia and Herzegovina has positioned itself as one of the leading countries in the Southeast Europe region in terms of the number of digital workers per capita. </a:t>
            </a:r>
            <a:endParaRPr lang="sr-Latn-RS" sz="2800" dirty="0"/>
          </a:p>
          <a:p>
            <a:pPr marL="285750" indent="-285750" algn="just">
              <a:buFont typeface="Wingdings" panose="05000000000000000000" pitchFamily="2" charset="2"/>
              <a:buChar char="Ø"/>
            </a:pPr>
            <a:endParaRPr lang="sr-Latn-RS" sz="2800" dirty="0"/>
          </a:p>
          <a:p>
            <a:pPr marL="285750" indent="-285750" algn="just">
              <a:buFont typeface="Wingdings" panose="05000000000000000000" pitchFamily="2" charset="2"/>
              <a:buChar char="Ø"/>
            </a:pPr>
            <a:r>
              <a:rPr lang="sr-Latn-RS" sz="2800" dirty="0"/>
              <a:t> </a:t>
            </a:r>
            <a:r>
              <a:rPr lang="en-US" sz="2800" dirty="0"/>
              <a:t>The B</a:t>
            </a:r>
            <a:r>
              <a:rPr lang="sr-Latn-RS" sz="2800" dirty="0" err="1"/>
              <a:t>osnian</a:t>
            </a:r>
            <a:r>
              <a:rPr lang="en-US" sz="2800" dirty="0"/>
              <a:t> Income Tax Law states that freelancers must pay a 10% tax and a 4% health contribution</a:t>
            </a:r>
            <a:endParaRPr lang="sr-Latn-RS" sz="2800" dirty="0"/>
          </a:p>
          <a:p>
            <a:pPr marL="285750" indent="-285750" algn="just">
              <a:buFont typeface="Wingdings" panose="05000000000000000000" pitchFamily="2" charset="2"/>
              <a:buChar char="Ø"/>
            </a:pPr>
            <a:endParaRPr lang="sr-Latn-RS" sz="2800" dirty="0"/>
          </a:p>
          <a:p>
            <a:pPr marL="285750" indent="-285750" algn="just">
              <a:buFont typeface="Wingdings" panose="05000000000000000000" pitchFamily="2" charset="2"/>
              <a:buChar char="Ø"/>
            </a:pPr>
            <a:r>
              <a:rPr lang="sr-Latn-RS" sz="2800" dirty="0"/>
              <a:t> </a:t>
            </a:r>
            <a:r>
              <a:rPr lang="en-US" sz="2800" dirty="0"/>
              <a:t>Digital careers are mostly realized on global platforms such </a:t>
            </a:r>
            <a:r>
              <a:rPr lang="sr-Latn-RS" sz="2800" dirty="0"/>
              <a:t> </a:t>
            </a:r>
            <a:r>
              <a:rPr lang="en-US" sz="2800" dirty="0"/>
              <a:t>as Guru, Freelancer and Upwork, and there are 100.6 gig workers in Bosnia and Herzegovina per 100,000 inhabitants.</a:t>
            </a:r>
            <a:endParaRPr lang="sr-Latn-RS" sz="2800" dirty="0"/>
          </a:p>
          <a:p>
            <a:pPr marL="285750" indent="-285750" algn="just">
              <a:buFont typeface="Wingdings" panose="05000000000000000000" pitchFamily="2" charset="2"/>
              <a:buChar char="Ø"/>
            </a:pPr>
            <a:endParaRPr lang="sr-Latn-RS" sz="2800" dirty="0"/>
          </a:p>
          <a:p>
            <a:pPr marL="285750" indent="-285750" algn="just">
              <a:buFont typeface="Wingdings" panose="05000000000000000000" pitchFamily="2" charset="2"/>
              <a:buChar char="Ø"/>
            </a:pPr>
            <a:r>
              <a:rPr lang="sr-Latn-RS" sz="2800" dirty="0"/>
              <a:t> </a:t>
            </a:r>
            <a:r>
              <a:rPr lang="en-US" sz="2800" dirty="0"/>
              <a:t>During the year 2025, there was a decline in the supply of labor in the digital economy.</a:t>
            </a:r>
          </a:p>
        </p:txBody>
      </p:sp>
      <p:pic>
        <p:nvPicPr>
          <p:cNvPr id="35" name="Picture 34">
            <a:extLst>
              <a:ext uri="{FF2B5EF4-FFF2-40B4-BE49-F238E27FC236}">
                <a16:creationId xmlns:a16="http://schemas.microsoft.com/office/drawing/2014/main" id="{0456BAD5-FAC3-0A1F-27FA-732CD2A7C362}"/>
              </a:ext>
            </a:extLst>
          </p:cNvPr>
          <p:cNvPicPr>
            <a:picLocks noChangeAspect="1"/>
          </p:cNvPicPr>
          <p:nvPr/>
        </p:nvPicPr>
        <p:blipFill>
          <a:blip r:embed="rId3"/>
          <a:stretch>
            <a:fillRect/>
          </a:stretch>
        </p:blipFill>
        <p:spPr>
          <a:xfrm>
            <a:off x="14498266" y="7505700"/>
            <a:ext cx="3414056" cy="23715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B4F5A-F84A-EC75-54DF-10B63EA86DAF}"/>
            </a:ext>
          </a:extLst>
        </p:cNvPr>
        <p:cNvGrpSpPr/>
        <p:nvPr/>
      </p:nvGrpSpPr>
      <p:grpSpPr>
        <a:xfrm>
          <a:off x="0" y="0"/>
          <a:ext cx="0" cy="0"/>
          <a:chOff x="0" y="0"/>
          <a:chExt cx="0" cy="0"/>
        </a:xfrm>
      </p:grpSpPr>
      <p:sp>
        <p:nvSpPr>
          <p:cNvPr id="25" name="TextBox 24">
            <a:extLst>
              <a:ext uri="{FF2B5EF4-FFF2-40B4-BE49-F238E27FC236}">
                <a16:creationId xmlns:a16="http://schemas.microsoft.com/office/drawing/2014/main" id="{348A1DCF-1FD3-1DA0-DFD0-E8813C534594}"/>
              </a:ext>
            </a:extLst>
          </p:cNvPr>
          <p:cNvSpPr txBox="1"/>
          <p:nvPr/>
        </p:nvSpPr>
        <p:spPr>
          <a:xfrm>
            <a:off x="436188" y="926188"/>
            <a:ext cx="10287000" cy="523220"/>
          </a:xfrm>
          <a:prstGeom prst="rect">
            <a:avLst/>
          </a:prstGeom>
          <a:noFill/>
        </p:spPr>
        <p:txBody>
          <a:bodyPr wrap="square">
            <a:spAutoFit/>
          </a:bodyPr>
          <a:lstStyle/>
          <a:p>
            <a:pPr algn="just"/>
            <a:r>
              <a:rPr lang="en-US" sz="2800" b="1" dirty="0"/>
              <a:t>CAREER OF DIGITAL WORKERS IN </a:t>
            </a:r>
            <a:r>
              <a:rPr lang="sr-Latn-RS" sz="2800" b="1" dirty="0"/>
              <a:t> </a:t>
            </a:r>
            <a:r>
              <a:rPr lang="en-US" sz="2800" b="1" dirty="0"/>
              <a:t>BOSNIA AND HERZEGOVINA</a:t>
            </a:r>
          </a:p>
        </p:txBody>
      </p:sp>
      <p:pic>
        <p:nvPicPr>
          <p:cNvPr id="29" name="Picture 28">
            <a:extLst>
              <a:ext uri="{FF2B5EF4-FFF2-40B4-BE49-F238E27FC236}">
                <a16:creationId xmlns:a16="http://schemas.microsoft.com/office/drawing/2014/main" id="{2E4A5C6E-3EA9-470E-1DFA-E8AC2F6850AE}"/>
              </a:ext>
            </a:extLst>
          </p:cNvPr>
          <p:cNvPicPr>
            <a:picLocks noChangeAspect="1"/>
          </p:cNvPicPr>
          <p:nvPr/>
        </p:nvPicPr>
        <p:blipFill>
          <a:blip r:embed="rId2"/>
          <a:stretch>
            <a:fillRect/>
          </a:stretch>
        </p:blipFill>
        <p:spPr>
          <a:xfrm>
            <a:off x="12813772" y="644855"/>
            <a:ext cx="5211450" cy="4498646"/>
          </a:xfrm>
          <a:prstGeom prst="ellipse">
            <a:avLst/>
          </a:prstGeom>
          <a:ln>
            <a:noFill/>
          </a:ln>
          <a:effectLst>
            <a:softEdge rad="112500"/>
          </a:effectLst>
        </p:spPr>
      </p:pic>
      <p:sp>
        <p:nvSpPr>
          <p:cNvPr id="33" name="TextBox 32">
            <a:extLst>
              <a:ext uri="{FF2B5EF4-FFF2-40B4-BE49-F238E27FC236}">
                <a16:creationId xmlns:a16="http://schemas.microsoft.com/office/drawing/2014/main" id="{00E8CABE-F353-2EF3-2B0B-CABC3C596E1F}"/>
              </a:ext>
            </a:extLst>
          </p:cNvPr>
          <p:cNvSpPr txBox="1"/>
          <p:nvPr/>
        </p:nvSpPr>
        <p:spPr>
          <a:xfrm>
            <a:off x="262778" y="2095500"/>
            <a:ext cx="10633821" cy="954107"/>
          </a:xfrm>
          <a:prstGeom prst="rect">
            <a:avLst/>
          </a:prstGeom>
          <a:noFill/>
        </p:spPr>
        <p:txBody>
          <a:bodyPr wrap="square">
            <a:spAutoFit/>
          </a:bodyPr>
          <a:lstStyle/>
          <a:p>
            <a:r>
              <a:rPr lang="en-US" sz="2800" dirty="0"/>
              <a:t>The following graph shows the regional representation of certain areas, with percentages for all countries.</a:t>
            </a:r>
          </a:p>
        </p:txBody>
      </p:sp>
      <p:graphicFrame>
        <p:nvGraphicFramePr>
          <p:cNvPr id="2" name="Chart 1">
            <a:extLst>
              <a:ext uri="{FF2B5EF4-FFF2-40B4-BE49-F238E27FC236}">
                <a16:creationId xmlns:a16="http://schemas.microsoft.com/office/drawing/2014/main" id="{847A8272-296A-A92A-C589-C12E1CDA86FC}"/>
              </a:ext>
            </a:extLst>
          </p:cNvPr>
          <p:cNvGraphicFramePr/>
          <p:nvPr>
            <p:extLst>
              <p:ext uri="{D42A27DB-BD31-4B8C-83A1-F6EECF244321}">
                <p14:modId xmlns:p14="http://schemas.microsoft.com/office/powerpoint/2010/main" val="276586295"/>
              </p:ext>
            </p:extLst>
          </p:nvPr>
        </p:nvGraphicFramePr>
        <p:xfrm>
          <a:off x="60652" y="3238501"/>
          <a:ext cx="12131348" cy="670560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a:extLst>
              <a:ext uri="{FF2B5EF4-FFF2-40B4-BE49-F238E27FC236}">
                <a16:creationId xmlns:a16="http://schemas.microsoft.com/office/drawing/2014/main" id="{B2BC7394-9E27-268B-2923-F3F8726D7718}"/>
              </a:ext>
            </a:extLst>
          </p:cNvPr>
          <p:cNvPicPr>
            <a:picLocks noChangeAspect="1"/>
          </p:cNvPicPr>
          <p:nvPr/>
        </p:nvPicPr>
        <p:blipFill>
          <a:blip r:embed="rId4"/>
          <a:stretch>
            <a:fillRect/>
          </a:stretch>
        </p:blipFill>
        <p:spPr>
          <a:xfrm>
            <a:off x="13712469" y="7048500"/>
            <a:ext cx="3414056" cy="2371550"/>
          </a:xfrm>
          <a:prstGeom prst="rect">
            <a:avLst/>
          </a:prstGeom>
        </p:spPr>
      </p:pic>
    </p:spTree>
    <p:extLst>
      <p:ext uri="{BB962C8B-B14F-4D97-AF65-F5344CB8AC3E}">
        <p14:creationId xmlns:p14="http://schemas.microsoft.com/office/powerpoint/2010/main" val="37782356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77E861-BD40-648C-7F91-FF8369F66842}"/>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444B609F-0B8A-FC62-8474-19115A18CDF2}"/>
              </a:ext>
            </a:extLst>
          </p:cNvPr>
          <p:cNvGrpSpPr/>
          <p:nvPr/>
        </p:nvGrpSpPr>
        <p:grpSpPr>
          <a:xfrm rot="5400000">
            <a:off x="12308722" y="4379776"/>
            <a:ext cx="10026469" cy="1540894"/>
            <a:chOff x="0" y="0"/>
            <a:chExt cx="1867279" cy="951471"/>
          </a:xfrm>
        </p:grpSpPr>
        <p:sp>
          <p:nvSpPr>
            <p:cNvPr id="6" name="Freeform 6">
              <a:extLst>
                <a:ext uri="{FF2B5EF4-FFF2-40B4-BE49-F238E27FC236}">
                  <a16:creationId xmlns:a16="http://schemas.microsoft.com/office/drawing/2014/main" id="{83F55440-3BC2-3027-8A98-80C95AC8E01E}"/>
                </a:ext>
              </a:extLst>
            </p:cNvPr>
            <p:cNvSpPr/>
            <p:nvPr/>
          </p:nvSpPr>
          <p:spPr>
            <a:xfrm>
              <a:off x="0" y="0"/>
              <a:ext cx="1867278" cy="951471"/>
            </a:xfrm>
            <a:custGeom>
              <a:avLst/>
              <a:gdLst/>
              <a:ahLst/>
              <a:cxnLst/>
              <a:rect l="l" t="t" r="r" b="b"/>
              <a:pathLst>
                <a:path w="1867278" h="951471">
                  <a:moveTo>
                    <a:pt x="29483" y="0"/>
                  </a:moveTo>
                  <a:lnTo>
                    <a:pt x="1837795" y="0"/>
                  </a:lnTo>
                  <a:cubicBezTo>
                    <a:pt x="1845615" y="0"/>
                    <a:pt x="1853114" y="3106"/>
                    <a:pt x="1858643" y="8635"/>
                  </a:cubicBezTo>
                  <a:cubicBezTo>
                    <a:pt x="1864172" y="14165"/>
                    <a:pt x="1867278" y="21664"/>
                    <a:pt x="1867278" y="29483"/>
                  </a:cubicBezTo>
                  <a:lnTo>
                    <a:pt x="1867278" y="921987"/>
                  </a:lnTo>
                  <a:cubicBezTo>
                    <a:pt x="1867278" y="929807"/>
                    <a:pt x="1864172" y="937306"/>
                    <a:pt x="1858643" y="942835"/>
                  </a:cubicBezTo>
                  <a:cubicBezTo>
                    <a:pt x="1853114" y="948364"/>
                    <a:pt x="1845615" y="951471"/>
                    <a:pt x="1837795" y="951471"/>
                  </a:cubicBezTo>
                  <a:lnTo>
                    <a:pt x="29483" y="951471"/>
                  </a:lnTo>
                  <a:cubicBezTo>
                    <a:pt x="21664" y="951471"/>
                    <a:pt x="14165" y="948364"/>
                    <a:pt x="8635" y="942835"/>
                  </a:cubicBezTo>
                  <a:cubicBezTo>
                    <a:pt x="3106" y="937306"/>
                    <a:pt x="0" y="929807"/>
                    <a:pt x="0" y="921987"/>
                  </a:cubicBezTo>
                  <a:lnTo>
                    <a:pt x="0" y="29483"/>
                  </a:lnTo>
                  <a:cubicBezTo>
                    <a:pt x="0" y="21664"/>
                    <a:pt x="3106" y="14165"/>
                    <a:pt x="8635" y="8635"/>
                  </a:cubicBezTo>
                  <a:cubicBezTo>
                    <a:pt x="14165" y="3106"/>
                    <a:pt x="21664" y="0"/>
                    <a:pt x="29483" y="0"/>
                  </a:cubicBezTo>
                  <a:close/>
                </a:path>
              </a:pathLst>
            </a:custGeom>
            <a:gradFill rotWithShape="1">
              <a:gsLst>
                <a:gs pos="0">
                  <a:srgbClr val="003B2F">
                    <a:alpha val="100000"/>
                  </a:srgbClr>
                </a:gs>
                <a:gs pos="100000">
                  <a:srgbClr val="00894F">
                    <a:alpha val="100000"/>
                  </a:srgbClr>
                </a:gs>
              </a:gsLst>
              <a:lin ang="0"/>
            </a:gradFill>
          </p:spPr>
        </p:sp>
        <p:sp>
          <p:nvSpPr>
            <p:cNvPr id="7" name="TextBox 7">
              <a:extLst>
                <a:ext uri="{FF2B5EF4-FFF2-40B4-BE49-F238E27FC236}">
                  <a16:creationId xmlns:a16="http://schemas.microsoft.com/office/drawing/2014/main" id="{50312EAC-AE22-BD63-B870-021BCBAF5ACE}"/>
                </a:ext>
              </a:extLst>
            </p:cNvPr>
            <p:cNvSpPr txBox="1"/>
            <p:nvPr/>
          </p:nvSpPr>
          <p:spPr>
            <a:xfrm>
              <a:off x="0" y="-95250"/>
              <a:ext cx="1867279" cy="1046721"/>
            </a:xfrm>
            <a:prstGeom prst="rect">
              <a:avLst/>
            </a:prstGeom>
          </p:spPr>
          <p:txBody>
            <a:bodyPr lIns="50800" tIns="50800" rIns="50800" bIns="50800" rtlCol="0" anchor="ctr"/>
            <a:lstStyle/>
            <a:p>
              <a:pPr algn="ctr">
                <a:lnSpc>
                  <a:spcPts val="3240"/>
                </a:lnSpc>
              </a:pPr>
              <a:endParaRPr/>
            </a:p>
          </p:txBody>
        </p:sp>
      </p:grpSp>
      <p:grpSp>
        <p:nvGrpSpPr>
          <p:cNvPr id="12" name="Group 12">
            <a:extLst>
              <a:ext uri="{FF2B5EF4-FFF2-40B4-BE49-F238E27FC236}">
                <a16:creationId xmlns:a16="http://schemas.microsoft.com/office/drawing/2014/main" id="{BCFAF79A-6360-E36C-81C9-DA3F6606A4D2}"/>
              </a:ext>
            </a:extLst>
          </p:cNvPr>
          <p:cNvGrpSpPr/>
          <p:nvPr/>
        </p:nvGrpSpPr>
        <p:grpSpPr>
          <a:xfrm rot="5400000">
            <a:off x="2765398" y="6403090"/>
            <a:ext cx="1216025" cy="5684914"/>
            <a:chOff x="0" y="0"/>
            <a:chExt cx="202629" cy="1122627"/>
          </a:xfrm>
        </p:grpSpPr>
        <p:sp>
          <p:nvSpPr>
            <p:cNvPr id="13" name="Freeform 13">
              <a:extLst>
                <a:ext uri="{FF2B5EF4-FFF2-40B4-BE49-F238E27FC236}">
                  <a16:creationId xmlns:a16="http://schemas.microsoft.com/office/drawing/2014/main" id="{43D6B302-7CF2-5BDB-D218-4849CE90D04C}"/>
                </a:ext>
              </a:extLst>
            </p:cNvPr>
            <p:cNvSpPr/>
            <p:nvPr/>
          </p:nvSpPr>
          <p:spPr>
            <a:xfrm>
              <a:off x="0" y="0"/>
              <a:ext cx="202629" cy="1122627"/>
            </a:xfrm>
            <a:custGeom>
              <a:avLst/>
              <a:gdLst/>
              <a:ahLst/>
              <a:cxnLst/>
              <a:rect l="l" t="t" r="r" b="b"/>
              <a:pathLst>
                <a:path w="202629" h="1122627">
                  <a:moveTo>
                    <a:pt x="101314" y="0"/>
                  </a:moveTo>
                  <a:lnTo>
                    <a:pt x="101314" y="0"/>
                  </a:lnTo>
                  <a:cubicBezTo>
                    <a:pt x="128185" y="0"/>
                    <a:pt x="153954" y="10674"/>
                    <a:pt x="172954" y="29674"/>
                  </a:cubicBezTo>
                  <a:cubicBezTo>
                    <a:pt x="191955" y="48674"/>
                    <a:pt x="202629" y="74444"/>
                    <a:pt x="202629" y="101314"/>
                  </a:cubicBezTo>
                  <a:lnTo>
                    <a:pt x="202629" y="1021312"/>
                  </a:lnTo>
                  <a:cubicBezTo>
                    <a:pt x="202629" y="1048183"/>
                    <a:pt x="191955" y="1073952"/>
                    <a:pt x="172954" y="1092952"/>
                  </a:cubicBezTo>
                  <a:cubicBezTo>
                    <a:pt x="153954" y="1111953"/>
                    <a:pt x="128185" y="1122627"/>
                    <a:pt x="101314" y="1122627"/>
                  </a:cubicBezTo>
                  <a:lnTo>
                    <a:pt x="101314" y="1122627"/>
                  </a:lnTo>
                  <a:cubicBezTo>
                    <a:pt x="74444" y="1122627"/>
                    <a:pt x="48674" y="1111953"/>
                    <a:pt x="29674" y="1092952"/>
                  </a:cubicBezTo>
                  <a:cubicBezTo>
                    <a:pt x="10674" y="1073952"/>
                    <a:pt x="0" y="1048183"/>
                    <a:pt x="0" y="1021312"/>
                  </a:cubicBezTo>
                  <a:lnTo>
                    <a:pt x="0" y="101314"/>
                  </a:lnTo>
                  <a:cubicBezTo>
                    <a:pt x="0" y="74444"/>
                    <a:pt x="10674" y="48674"/>
                    <a:pt x="29674" y="29674"/>
                  </a:cubicBezTo>
                  <a:cubicBezTo>
                    <a:pt x="48674" y="10674"/>
                    <a:pt x="74444" y="0"/>
                    <a:pt x="101314" y="0"/>
                  </a:cubicBezTo>
                  <a:close/>
                </a:path>
              </a:pathLst>
            </a:custGeom>
            <a:gradFill rotWithShape="1">
              <a:gsLst>
                <a:gs pos="0">
                  <a:srgbClr val="003B2F">
                    <a:alpha val="100000"/>
                  </a:srgbClr>
                </a:gs>
                <a:gs pos="100000">
                  <a:srgbClr val="00894F">
                    <a:alpha val="100000"/>
                  </a:srgbClr>
                </a:gs>
              </a:gsLst>
              <a:lin ang="2700000"/>
            </a:gradFill>
          </p:spPr>
          <p:txBody>
            <a:bodyPr/>
            <a:lstStyle/>
            <a:p>
              <a:endParaRPr lang="en-US" dirty="0"/>
            </a:p>
          </p:txBody>
        </p:sp>
        <p:sp>
          <p:nvSpPr>
            <p:cNvPr id="14" name="TextBox 14">
              <a:extLst>
                <a:ext uri="{FF2B5EF4-FFF2-40B4-BE49-F238E27FC236}">
                  <a16:creationId xmlns:a16="http://schemas.microsoft.com/office/drawing/2014/main" id="{3532916E-3AA8-1346-28EC-4E368D16290C}"/>
                </a:ext>
              </a:extLst>
            </p:cNvPr>
            <p:cNvSpPr txBox="1"/>
            <p:nvPr/>
          </p:nvSpPr>
          <p:spPr>
            <a:xfrm>
              <a:off x="0" y="-95250"/>
              <a:ext cx="202629" cy="1217877"/>
            </a:xfrm>
            <a:prstGeom prst="rect">
              <a:avLst/>
            </a:prstGeom>
          </p:spPr>
          <p:txBody>
            <a:bodyPr lIns="50800" tIns="50800" rIns="50800" bIns="50800" rtlCol="0" anchor="ctr"/>
            <a:lstStyle/>
            <a:p>
              <a:pPr algn="ctr">
                <a:lnSpc>
                  <a:spcPts val="3240"/>
                </a:lnSpc>
              </a:pPr>
              <a:endParaRPr/>
            </a:p>
          </p:txBody>
        </p:sp>
      </p:grpSp>
      <p:grpSp>
        <p:nvGrpSpPr>
          <p:cNvPr id="15" name="Group 15">
            <a:extLst>
              <a:ext uri="{FF2B5EF4-FFF2-40B4-BE49-F238E27FC236}">
                <a16:creationId xmlns:a16="http://schemas.microsoft.com/office/drawing/2014/main" id="{5578678A-34A7-3EBE-0654-C98E3355C604}"/>
              </a:ext>
            </a:extLst>
          </p:cNvPr>
          <p:cNvGrpSpPr/>
          <p:nvPr/>
        </p:nvGrpSpPr>
        <p:grpSpPr>
          <a:xfrm rot="5400000">
            <a:off x="2962899" y="3953865"/>
            <a:ext cx="1216024" cy="6338493"/>
            <a:chOff x="0" y="-95250"/>
            <a:chExt cx="202629" cy="1217877"/>
          </a:xfrm>
        </p:grpSpPr>
        <p:sp>
          <p:nvSpPr>
            <p:cNvPr id="16" name="Freeform 16">
              <a:extLst>
                <a:ext uri="{FF2B5EF4-FFF2-40B4-BE49-F238E27FC236}">
                  <a16:creationId xmlns:a16="http://schemas.microsoft.com/office/drawing/2014/main" id="{D942FBE2-49BA-48A9-D1B8-B70CBA110912}"/>
                </a:ext>
              </a:extLst>
            </p:cNvPr>
            <p:cNvSpPr/>
            <p:nvPr/>
          </p:nvSpPr>
          <p:spPr>
            <a:xfrm>
              <a:off x="0" y="5487"/>
              <a:ext cx="202629" cy="1117140"/>
            </a:xfrm>
            <a:custGeom>
              <a:avLst/>
              <a:gdLst/>
              <a:ahLst/>
              <a:cxnLst/>
              <a:rect l="l" t="t" r="r" b="b"/>
              <a:pathLst>
                <a:path w="202629" h="1122627">
                  <a:moveTo>
                    <a:pt x="101314" y="0"/>
                  </a:moveTo>
                  <a:lnTo>
                    <a:pt x="101314" y="0"/>
                  </a:lnTo>
                  <a:cubicBezTo>
                    <a:pt x="128185" y="0"/>
                    <a:pt x="153954" y="10674"/>
                    <a:pt x="172954" y="29674"/>
                  </a:cubicBezTo>
                  <a:cubicBezTo>
                    <a:pt x="191955" y="48674"/>
                    <a:pt x="202629" y="74444"/>
                    <a:pt x="202629" y="101314"/>
                  </a:cubicBezTo>
                  <a:lnTo>
                    <a:pt x="202629" y="1021312"/>
                  </a:lnTo>
                  <a:cubicBezTo>
                    <a:pt x="202629" y="1048183"/>
                    <a:pt x="191955" y="1073952"/>
                    <a:pt x="172954" y="1092952"/>
                  </a:cubicBezTo>
                  <a:cubicBezTo>
                    <a:pt x="153954" y="1111953"/>
                    <a:pt x="128185" y="1122627"/>
                    <a:pt x="101314" y="1122627"/>
                  </a:cubicBezTo>
                  <a:lnTo>
                    <a:pt x="101314" y="1122627"/>
                  </a:lnTo>
                  <a:cubicBezTo>
                    <a:pt x="74444" y="1122627"/>
                    <a:pt x="48674" y="1111953"/>
                    <a:pt x="29674" y="1092952"/>
                  </a:cubicBezTo>
                  <a:cubicBezTo>
                    <a:pt x="10674" y="1073952"/>
                    <a:pt x="0" y="1048183"/>
                    <a:pt x="0" y="1021312"/>
                  </a:cubicBezTo>
                  <a:lnTo>
                    <a:pt x="0" y="101314"/>
                  </a:lnTo>
                  <a:cubicBezTo>
                    <a:pt x="0" y="74444"/>
                    <a:pt x="10674" y="48674"/>
                    <a:pt x="29674" y="29674"/>
                  </a:cubicBezTo>
                  <a:cubicBezTo>
                    <a:pt x="48674" y="10674"/>
                    <a:pt x="74444" y="0"/>
                    <a:pt x="101314" y="0"/>
                  </a:cubicBezTo>
                  <a:close/>
                </a:path>
              </a:pathLst>
            </a:custGeom>
            <a:gradFill rotWithShape="1">
              <a:gsLst>
                <a:gs pos="0">
                  <a:srgbClr val="003B2F">
                    <a:alpha val="100000"/>
                  </a:srgbClr>
                </a:gs>
                <a:gs pos="100000">
                  <a:srgbClr val="00894F">
                    <a:alpha val="100000"/>
                  </a:srgbClr>
                </a:gs>
              </a:gsLst>
              <a:lin ang="2700000"/>
            </a:gradFill>
          </p:spPr>
          <p:txBody>
            <a:bodyPr/>
            <a:lstStyle/>
            <a:p>
              <a:endParaRPr lang="en-US" dirty="0"/>
            </a:p>
          </p:txBody>
        </p:sp>
        <p:sp>
          <p:nvSpPr>
            <p:cNvPr id="17" name="TextBox 17">
              <a:extLst>
                <a:ext uri="{FF2B5EF4-FFF2-40B4-BE49-F238E27FC236}">
                  <a16:creationId xmlns:a16="http://schemas.microsoft.com/office/drawing/2014/main" id="{0A309133-C4FD-2B98-6A21-920D29B9B2A7}"/>
                </a:ext>
              </a:extLst>
            </p:cNvPr>
            <p:cNvSpPr txBox="1"/>
            <p:nvPr/>
          </p:nvSpPr>
          <p:spPr>
            <a:xfrm>
              <a:off x="0" y="-95250"/>
              <a:ext cx="202629" cy="1217877"/>
            </a:xfrm>
            <a:prstGeom prst="rect">
              <a:avLst/>
            </a:prstGeom>
          </p:spPr>
          <p:txBody>
            <a:bodyPr lIns="50800" tIns="50800" rIns="50800" bIns="50800" rtlCol="0" anchor="ctr"/>
            <a:lstStyle/>
            <a:p>
              <a:pPr algn="ctr">
                <a:lnSpc>
                  <a:spcPts val="3240"/>
                </a:lnSpc>
              </a:pPr>
              <a:endParaRPr/>
            </a:p>
          </p:txBody>
        </p:sp>
      </p:grpSp>
      <p:grpSp>
        <p:nvGrpSpPr>
          <p:cNvPr id="18" name="Group 18">
            <a:extLst>
              <a:ext uri="{FF2B5EF4-FFF2-40B4-BE49-F238E27FC236}">
                <a16:creationId xmlns:a16="http://schemas.microsoft.com/office/drawing/2014/main" id="{0316432E-D327-5058-8B36-BF5811B8310A}"/>
              </a:ext>
            </a:extLst>
          </p:cNvPr>
          <p:cNvGrpSpPr/>
          <p:nvPr/>
        </p:nvGrpSpPr>
        <p:grpSpPr>
          <a:xfrm rot="5400000">
            <a:off x="2680259" y="2199397"/>
            <a:ext cx="1244648" cy="5698426"/>
            <a:chOff x="0" y="0"/>
            <a:chExt cx="202629" cy="1122627"/>
          </a:xfrm>
        </p:grpSpPr>
        <p:sp>
          <p:nvSpPr>
            <p:cNvPr id="19" name="Freeform 19">
              <a:extLst>
                <a:ext uri="{FF2B5EF4-FFF2-40B4-BE49-F238E27FC236}">
                  <a16:creationId xmlns:a16="http://schemas.microsoft.com/office/drawing/2014/main" id="{0D297A1B-BA18-1179-A6A0-B18E4EAB7FCB}"/>
                </a:ext>
              </a:extLst>
            </p:cNvPr>
            <p:cNvSpPr/>
            <p:nvPr/>
          </p:nvSpPr>
          <p:spPr>
            <a:xfrm>
              <a:off x="0" y="0"/>
              <a:ext cx="202629" cy="1122627"/>
            </a:xfrm>
            <a:custGeom>
              <a:avLst/>
              <a:gdLst/>
              <a:ahLst/>
              <a:cxnLst/>
              <a:rect l="l" t="t" r="r" b="b"/>
              <a:pathLst>
                <a:path w="202629" h="1122627">
                  <a:moveTo>
                    <a:pt x="101314" y="0"/>
                  </a:moveTo>
                  <a:lnTo>
                    <a:pt x="101314" y="0"/>
                  </a:lnTo>
                  <a:cubicBezTo>
                    <a:pt x="128185" y="0"/>
                    <a:pt x="153954" y="10674"/>
                    <a:pt x="172954" y="29674"/>
                  </a:cubicBezTo>
                  <a:cubicBezTo>
                    <a:pt x="191955" y="48674"/>
                    <a:pt x="202629" y="74444"/>
                    <a:pt x="202629" y="101314"/>
                  </a:cubicBezTo>
                  <a:lnTo>
                    <a:pt x="202629" y="1021312"/>
                  </a:lnTo>
                  <a:cubicBezTo>
                    <a:pt x="202629" y="1048183"/>
                    <a:pt x="191955" y="1073952"/>
                    <a:pt x="172954" y="1092952"/>
                  </a:cubicBezTo>
                  <a:cubicBezTo>
                    <a:pt x="153954" y="1111953"/>
                    <a:pt x="128185" y="1122627"/>
                    <a:pt x="101314" y="1122627"/>
                  </a:cubicBezTo>
                  <a:lnTo>
                    <a:pt x="101314" y="1122627"/>
                  </a:lnTo>
                  <a:cubicBezTo>
                    <a:pt x="74444" y="1122627"/>
                    <a:pt x="48674" y="1111953"/>
                    <a:pt x="29674" y="1092952"/>
                  </a:cubicBezTo>
                  <a:cubicBezTo>
                    <a:pt x="10674" y="1073952"/>
                    <a:pt x="0" y="1048183"/>
                    <a:pt x="0" y="1021312"/>
                  </a:cubicBezTo>
                  <a:lnTo>
                    <a:pt x="0" y="101314"/>
                  </a:lnTo>
                  <a:cubicBezTo>
                    <a:pt x="0" y="74444"/>
                    <a:pt x="10674" y="48674"/>
                    <a:pt x="29674" y="29674"/>
                  </a:cubicBezTo>
                  <a:cubicBezTo>
                    <a:pt x="48674" y="10674"/>
                    <a:pt x="74444" y="0"/>
                    <a:pt x="101314" y="0"/>
                  </a:cubicBezTo>
                  <a:close/>
                </a:path>
              </a:pathLst>
            </a:custGeom>
            <a:gradFill rotWithShape="1">
              <a:gsLst>
                <a:gs pos="0">
                  <a:srgbClr val="003B2F">
                    <a:alpha val="100000"/>
                  </a:srgbClr>
                </a:gs>
                <a:gs pos="100000">
                  <a:srgbClr val="00894F">
                    <a:alpha val="100000"/>
                  </a:srgbClr>
                </a:gs>
              </a:gsLst>
              <a:lin ang="2700000"/>
            </a:gradFill>
          </p:spPr>
        </p:sp>
        <p:sp>
          <p:nvSpPr>
            <p:cNvPr id="20" name="TextBox 20">
              <a:extLst>
                <a:ext uri="{FF2B5EF4-FFF2-40B4-BE49-F238E27FC236}">
                  <a16:creationId xmlns:a16="http://schemas.microsoft.com/office/drawing/2014/main" id="{0D3F2C2D-5521-59B6-07A5-1D11449F7EAA}"/>
                </a:ext>
              </a:extLst>
            </p:cNvPr>
            <p:cNvSpPr txBox="1"/>
            <p:nvPr/>
          </p:nvSpPr>
          <p:spPr>
            <a:xfrm>
              <a:off x="0" y="-95250"/>
              <a:ext cx="202629" cy="1217877"/>
            </a:xfrm>
            <a:prstGeom prst="rect">
              <a:avLst/>
            </a:prstGeom>
          </p:spPr>
          <p:txBody>
            <a:bodyPr lIns="50800" tIns="50800" rIns="50800" bIns="50800" rtlCol="0" anchor="ctr"/>
            <a:lstStyle/>
            <a:p>
              <a:pPr algn="ctr">
                <a:lnSpc>
                  <a:spcPts val="3240"/>
                </a:lnSpc>
              </a:pPr>
              <a:endParaRPr/>
            </a:p>
          </p:txBody>
        </p:sp>
      </p:grpSp>
      <p:sp>
        <p:nvSpPr>
          <p:cNvPr id="27" name="TextBox 26">
            <a:extLst>
              <a:ext uri="{FF2B5EF4-FFF2-40B4-BE49-F238E27FC236}">
                <a16:creationId xmlns:a16="http://schemas.microsoft.com/office/drawing/2014/main" id="{36171A93-4661-DEA0-505C-C57F12134C0D}"/>
              </a:ext>
            </a:extLst>
          </p:cNvPr>
          <p:cNvSpPr txBox="1"/>
          <p:nvPr/>
        </p:nvSpPr>
        <p:spPr>
          <a:xfrm>
            <a:off x="226972" y="606438"/>
            <a:ext cx="9962759" cy="523220"/>
          </a:xfrm>
          <a:prstGeom prst="rect">
            <a:avLst/>
          </a:prstGeom>
          <a:noFill/>
        </p:spPr>
        <p:txBody>
          <a:bodyPr wrap="square">
            <a:spAutoFit/>
          </a:bodyPr>
          <a:lstStyle/>
          <a:p>
            <a:r>
              <a:rPr lang="en-US" sz="2800" b="1" dirty="0"/>
              <a:t>METHODOLOGY AND SPECIFICATION OF THE REGRESSION MODEL</a:t>
            </a:r>
          </a:p>
        </p:txBody>
      </p:sp>
      <p:sp>
        <p:nvSpPr>
          <p:cNvPr id="29" name="TextBox 28">
            <a:extLst>
              <a:ext uri="{FF2B5EF4-FFF2-40B4-BE49-F238E27FC236}">
                <a16:creationId xmlns:a16="http://schemas.microsoft.com/office/drawing/2014/main" id="{31624C66-AC52-AF17-4639-B1B265477B76}"/>
              </a:ext>
            </a:extLst>
          </p:cNvPr>
          <p:cNvSpPr txBox="1"/>
          <p:nvPr/>
        </p:nvSpPr>
        <p:spPr>
          <a:xfrm>
            <a:off x="226972" y="1866900"/>
            <a:ext cx="9831428" cy="1661993"/>
          </a:xfrm>
          <a:prstGeom prst="rect">
            <a:avLst/>
          </a:prstGeom>
          <a:noFill/>
        </p:spPr>
        <p:txBody>
          <a:bodyPr wrap="square">
            <a:spAutoFit/>
          </a:bodyPr>
          <a:lstStyle/>
          <a:p>
            <a:pPr algn="just"/>
            <a:r>
              <a:rPr lang="en-US" sz="2800" dirty="0"/>
              <a:t>In order to empirically demonstrate the gap between institutional support and the economic reality of workers in Bosnia and Herzegovina, the paper uses a multiple linear regression model.</a:t>
            </a:r>
            <a:endParaRPr lang="sr-Latn-RS" sz="2800" dirty="0"/>
          </a:p>
          <a:p>
            <a:endParaRPr lang="en-US" dirty="0"/>
          </a:p>
        </p:txBody>
      </p:sp>
      <p:sp>
        <p:nvSpPr>
          <p:cNvPr id="33" name="TextBox 32">
            <a:extLst>
              <a:ext uri="{FF2B5EF4-FFF2-40B4-BE49-F238E27FC236}">
                <a16:creationId xmlns:a16="http://schemas.microsoft.com/office/drawing/2014/main" id="{4C1343DD-BE7C-BBEC-EDBF-412A57EFAB77}"/>
              </a:ext>
            </a:extLst>
          </p:cNvPr>
          <p:cNvSpPr txBox="1"/>
          <p:nvPr/>
        </p:nvSpPr>
        <p:spPr>
          <a:xfrm>
            <a:off x="720973" y="8825134"/>
            <a:ext cx="5041946" cy="830997"/>
          </a:xfrm>
          <a:prstGeom prst="rect">
            <a:avLst/>
          </a:prstGeom>
          <a:noFill/>
        </p:spPr>
        <p:txBody>
          <a:bodyPr wrap="square">
            <a:spAutoFit/>
          </a:bodyPr>
          <a:lstStyle/>
          <a:p>
            <a:pPr algn="ctr"/>
            <a:r>
              <a:rPr lang="sr-Latn-RS" sz="2400" dirty="0" err="1">
                <a:solidFill>
                  <a:schemeClr val="bg1"/>
                </a:solidFill>
              </a:rPr>
              <a:t>Independent</a:t>
            </a:r>
            <a:r>
              <a:rPr lang="sr-Latn-RS" sz="2400" dirty="0">
                <a:solidFill>
                  <a:schemeClr val="bg1"/>
                </a:solidFill>
              </a:rPr>
              <a:t> </a:t>
            </a:r>
            <a:r>
              <a:rPr lang="sr-Latn-RS" sz="2400" dirty="0" err="1">
                <a:solidFill>
                  <a:schemeClr val="bg1"/>
                </a:solidFill>
              </a:rPr>
              <a:t>variable</a:t>
            </a:r>
            <a:r>
              <a:rPr lang="sr-Latn-RS" sz="2400" dirty="0">
                <a:solidFill>
                  <a:schemeClr val="bg1"/>
                </a:solidFill>
              </a:rPr>
              <a:t> 2: </a:t>
            </a:r>
          </a:p>
          <a:p>
            <a:pPr algn="ctr"/>
            <a:r>
              <a:rPr lang="en-US" sz="2400" dirty="0">
                <a:solidFill>
                  <a:schemeClr val="bg1"/>
                </a:solidFill>
              </a:rPr>
              <a:t>Average monthly net salary</a:t>
            </a:r>
          </a:p>
        </p:txBody>
      </p:sp>
      <p:sp>
        <p:nvSpPr>
          <p:cNvPr id="22" name="TextBox 21">
            <a:extLst>
              <a:ext uri="{FF2B5EF4-FFF2-40B4-BE49-F238E27FC236}">
                <a16:creationId xmlns:a16="http://schemas.microsoft.com/office/drawing/2014/main" id="{98222DC9-7057-F698-A04B-8C9CE5A60D17}"/>
              </a:ext>
            </a:extLst>
          </p:cNvPr>
          <p:cNvSpPr txBox="1"/>
          <p:nvPr/>
        </p:nvSpPr>
        <p:spPr>
          <a:xfrm>
            <a:off x="845194" y="4550027"/>
            <a:ext cx="4793505" cy="830997"/>
          </a:xfrm>
          <a:prstGeom prst="rect">
            <a:avLst/>
          </a:prstGeom>
          <a:noFill/>
        </p:spPr>
        <p:txBody>
          <a:bodyPr wrap="square">
            <a:spAutoFit/>
          </a:bodyPr>
          <a:lstStyle/>
          <a:p>
            <a:pPr algn="ctr"/>
            <a:r>
              <a:rPr lang="sr-Latn-RS" sz="2400" dirty="0">
                <a:solidFill>
                  <a:schemeClr val="bg1"/>
                </a:solidFill>
              </a:rPr>
              <a:t>D</a:t>
            </a:r>
            <a:r>
              <a:rPr lang="en-US" sz="2400" dirty="0" err="1">
                <a:solidFill>
                  <a:schemeClr val="bg1"/>
                </a:solidFill>
              </a:rPr>
              <a:t>ependent</a:t>
            </a:r>
            <a:r>
              <a:rPr lang="en-US" sz="2400" dirty="0">
                <a:solidFill>
                  <a:schemeClr val="bg1"/>
                </a:solidFill>
              </a:rPr>
              <a:t> variable</a:t>
            </a:r>
            <a:r>
              <a:rPr lang="sr-Latn-RS" sz="2400" dirty="0">
                <a:solidFill>
                  <a:schemeClr val="bg1"/>
                </a:solidFill>
              </a:rPr>
              <a:t>:</a:t>
            </a:r>
          </a:p>
          <a:p>
            <a:pPr algn="ctr"/>
            <a:r>
              <a:rPr lang="sr-Latn-RS" sz="2400" dirty="0">
                <a:solidFill>
                  <a:schemeClr val="bg1"/>
                </a:solidFill>
              </a:rPr>
              <a:t>T</a:t>
            </a:r>
            <a:r>
              <a:rPr lang="en-US" sz="2400" dirty="0">
                <a:solidFill>
                  <a:schemeClr val="bg1"/>
                </a:solidFill>
              </a:rPr>
              <a:t>he hourly price of digital workers</a:t>
            </a:r>
          </a:p>
        </p:txBody>
      </p:sp>
      <p:sp>
        <p:nvSpPr>
          <p:cNvPr id="25" name="TextBox 24">
            <a:extLst>
              <a:ext uri="{FF2B5EF4-FFF2-40B4-BE49-F238E27FC236}">
                <a16:creationId xmlns:a16="http://schemas.microsoft.com/office/drawing/2014/main" id="{645FB4CF-523F-3258-82E4-5D4201071C74}"/>
              </a:ext>
            </a:extLst>
          </p:cNvPr>
          <p:cNvSpPr txBox="1"/>
          <p:nvPr/>
        </p:nvSpPr>
        <p:spPr>
          <a:xfrm>
            <a:off x="1166033" y="6764943"/>
            <a:ext cx="4273098" cy="830997"/>
          </a:xfrm>
          <a:prstGeom prst="rect">
            <a:avLst/>
          </a:prstGeom>
          <a:noFill/>
        </p:spPr>
        <p:txBody>
          <a:bodyPr wrap="square">
            <a:spAutoFit/>
          </a:bodyPr>
          <a:lstStyle/>
          <a:p>
            <a:pPr algn="ctr"/>
            <a:r>
              <a:rPr lang="sr-Latn-RS" sz="2400" dirty="0" err="1">
                <a:solidFill>
                  <a:schemeClr val="bg1"/>
                </a:solidFill>
                <a:effectLst/>
                <a:ea typeface="Calibri" panose="020F0502020204030204" pitchFamily="34" charset="0"/>
              </a:rPr>
              <a:t>Independenta</a:t>
            </a:r>
            <a:r>
              <a:rPr lang="sr-Latn-RS" sz="2400" dirty="0">
                <a:solidFill>
                  <a:schemeClr val="bg1"/>
                </a:solidFill>
                <a:effectLst/>
                <a:ea typeface="Calibri" panose="020F0502020204030204" pitchFamily="34" charset="0"/>
              </a:rPr>
              <a:t> </a:t>
            </a:r>
            <a:r>
              <a:rPr lang="sr-Latn-RS" sz="2400" dirty="0" err="1">
                <a:solidFill>
                  <a:schemeClr val="bg1"/>
                </a:solidFill>
                <a:effectLst/>
                <a:ea typeface="Calibri" panose="020F0502020204030204" pitchFamily="34" charset="0"/>
              </a:rPr>
              <a:t>variable</a:t>
            </a:r>
            <a:r>
              <a:rPr lang="sr-Latn-RS" sz="2400" dirty="0">
                <a:solidFill>
                  <a:schemeClr val="bg1"/>
                </a:solidFill>
                <a:effectLst/>
                <a:ea typeface="Calibri" panose="020F0502020204030204" pitchFamily="34" charset="0"/>
              </a:rPr>
              <a:t> 1: </a:t>
            </a:r>
          </a:p>
          <a:p>
            <a:pPr algn="ctr"/>
            <a:r>
              <a:rPr lang="en-US" sz="2400" dirty="0">
                <a:solidFill>
                  <a:schemeClr val="bg1"/>
                </a:solidFill>
                <a:effectLst/>
                <a:ea typeface="Calibri" panose="020F0502020204030204" pitchFamily="34" charset="0"/>
              </a:rPr>
              <a:t>Above basic digital skills</a:t>
            </a:r>
            <a:endParaRPr lang="en-US" sz="2400" dirty="0">
              <a:solidFill>
                <a:schemeClr val="bg1"/>
              </a:solidFill>
            </a:endParaRPr>
          </a:p>
        </p:txBody>
      </p:sp>
      <p:graphicFrame>
        <p:nvGraphicFramePr>
          <p:cNvPr id="26" name="Table 25">
            <a:extLst>
              <a:ext uri="{FF2B5EF4-FFF2-40B4-BE49-F238E27FC236}">
                <a16:creationId xmlns:a16="http://schemas.microsoft.com/office/drawing/2014/main" id="{C533DB50-E76C-8C02-2900-7D9B5E6CFB48}"/>
              </a:ext>
            </a:extLst>
          </p:cNvPr>
          <p:cNvGraphicFramePr>
            <a:graphicFrameLocks noGrp="1"/>
          </p:cNvGraphicFramePr>
          <p:nvPr>
            <p:extLst>
              <p:ext uri="{D42A27DB-BD31-4B8C-83A1-F6EECF244321}">
                <p14:modId xmlns:p14="http://schemas.microsoft.com/office/powerpoint/2010/main" val="3946049531"/>
              </p:ext>
            </p:extLst>
          </p:nvPr>
        </p:nvGraphicFramePr>
        <p:xfrm>
          <a:off x="7315200" y="5723253"/>
          <a:ext cx="8385544" cy="2230344"/>
        </p:xfrm>
        <a:graphic>
          <a:graphicData uri="http://schemas.openxmlformats.org/drawingml/2006/table">
            <a:tbl>
              <a:tblPr firstRow="1" firstCol="1" bandRow="1">
                <a:tableStyleId>{F2DE63D5-997A-4646-A377-4702673A728D}</a:tableStyleId>
              </a:tblPr>
              <a:tblGrid>
                <a:gridCol w="3518428">
                  <a:extLst>
                    <a:ext uri="{9D8B030D-6E8A-4147-A177-3AD203B41FA5}">
                      <a16:colId xmlns:a16="http://schemas.microsoft.com/office/drawing/2014/main" val="2144859713"/>
                    </a:ext>
                  </a:extLst>
                </a:gridCol>
                <a:gridCol w="1218710">
                  <a:extLst>
                    <a:ext uri="{9D8B030D-6E8A-4147-A177-3AD203B41FA5}">
                      <a16:colId xmlns:a16="http://schemas.microsoft.com/office/drawing/2014/main" val="3453916378"/>
                    </a:ext>
                  </a:extLst>
                </a:gridCol>
                <a:gridCol w="1276620">
                  <a:extLst>
                    <a:ext uri="{9D8B030D-6E8A-4147-A177-3AD203B41FA5}">
                      <a16:colId xmlns:a16="http://schemas.microsoft.com/office/drawing/2014/main" val="1310428897"/>
                    </a:ext>
                  </a:extLst>
                </a:gridCol>
                <a:gridCol w="1276620">
                  <a:extLst>
                    <a:ext uri="{9D8B030D-6E8A-4147-A177-3AD203B41FA5}">
                      <a16:colId xmlns:a16="http://schemas.microsoft.com/office/drawing/2014/main" val="2174292133"/>
                    </a:ext>
                  </a:extLst>
                </a:gridCol>
                <a:gridCol w="1095166">
                  <a:extLst>
                    <a:ext uri="{9D8B030D-6E8A-4147-A177-3AD203B41FA5}">
                      <a16:colId xmlns:a16="http://schemas.microsoft.com/office/drawing/2014/main" val="3312200663"/>
                    </a:ext>
                  </a:extLst>
                </a:gridCol>
              </a:tblGrid>
              <a:tr h="557586">
                <a:tc>
                  <a:txBody>
                    <a:bodyPr/>
                    <a:lstStyle/>
                    <a:p>
                      <a:pPr algn="just">
                        <a:lnSpc>
                          <a:spcPct val="115000"/>
                        </a:lnSpc>
                        <a:spcAft>
                          <a:spcPts val="800"/>
                        </a:spcAft>
                        <a:buNone/>
                      </a:pPr>
                      <a:r>
                        <a:rPr lang="en-US" sz="2400" kern="100" dirty="0">
                          <a:effectLst/>
                        </a:rPr>
                        <a:t>Year</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2022</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2023</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2024</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2025</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86431460"/>
                  </a:ext>
                </a:extLst>
              </a:tr>
              <a:tr h="557586">
                <a:tc>
                  <a:txBody>
                    <a:bodyPr/>
                    <a:lstStyle/>
                    <a:p>
                      <a:pPr algn="just">
                        <a:lnSpc>
                          <a:spcPct val="115000"/>
                        </a:lnSpc>
                        <a:spcAft>
                          <a:spcPts val="800"/>
                        </a:spcAft>
                        <a:buNone/>
                      </a:pPr>
                      <a:r>
                        <a:rPr lang="en-US" sz="2400" kern="100" dirty="0">
                          <a:effectLst/>
                        </a:rPr>
                        <a:t>Hourly rates in US$</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17.4</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19.3</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21.7</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20.9</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933302183"/>
                  </a:ext>
                </a:extLst>
              </a:tr>
              <a:tr h="557586">
                <a:tc>
                  <a:txBody>
                    <a:bodyPr/>
                    <a:lstStyle/>
                    <a:p>
                      <a:pPr algn="just">
                        <a:lnSpc>
                          <a:spcPct val="115000"/>
                        </a:lnSpc>
                        <a:spcAft>
                          <a:spcPts val="800"/>
                        </a:spcAft>
                        <a:buNone/>
                      </a:pPr>
                      <a:r>
                        <a:rPr lang="en-US" sz="2400" kern="100">
                          <a:effectLst/>
                        </a:rPr>
                        <a:t>Above basic digital skills %</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5</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5.4</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6.9</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6.9</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48475082"/>
                  </a:ext>
                </a:extLst>
              </a:tr>
              <a:tr h="557586">
                <a:tc>
                  <a:txBody>
                    <a:bodyPr/>
                    <a:lstStyle/>
                    <a:p>
                      <a:pPr algn="just">
                        <a:lnSpc>
                          <a:spcPct val="115000"/>
                        </a:lnSpc>
                        <a:spcAft>
                          <a:spcPts val="800"/>
                        </a:spcAft>
                        <a:buNone/>
                      </a:pPr>
                      <a:r>
                        <a:rPr lang="en-US" sz="2400" kern="100" dirty="0">
                          <a:effectLst/>
                        </a:rPr>
                        <a:t>Average salary BAM</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1100</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1263</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a:effectLst/>
                        </a:rPr>
                        <a:t>1381</a:t>
                      </a:r>
                      <a:endParaRPr lang="en-US" sz="24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800"/>
                        </a:spcAft>
                        <a:buNone/>
                      </a:pPr>
                      <a:r>
                        <a:rPr lang="en-US" sz="2400" kern="100" dirty="0">
                          <a:effectLst/>
                        </a:rPr>
                        <a:t>1570</a:t>
                      </a:r>
                      <a:endParaRPr lang="en-US" sz="24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701678563"/>
                  </a:ext>
                </a:extLst>
              </a:tr>
            </a:tbl>
          </a:graphicData>
        </a:graphic>
      </p:graphicFrame>
      <p:pic>
        <p:nvPicPr>
          <p:cNvPr id="30" name="Picture 29">
            <a:extLst>
              <a:ext uri="{FF2B5EF4-FFF2-40B4-BE49-F238E27FC236}">
                <a16:creationId xmlns:a16="http://schemas.microsoft.com/office/drawing/2014/main" id="{1DC0E9D6-FEDA-B8B5-1E03-F18B18C9EF12}"/>
              </a:ext>
            </a:extLst>
          </p:cNvPr>
          <p:cNvPicPr>
            <a:picLocks noChangeAspect="1"/>
          </p:cNvPicPr>
          <p:nvPr/>
        </p:nvPicPr>
        <p:blipFill>
          <a:blip r:embed="rId2"/>
          <a:stretch>
            <a:fillRect/>
          </a:stretch>
        </p:blipFill>
        <p:spPr>
          <a:xfrm>
            <a:off x="12969750" y="136988"/>
            <a:ext cx="3414056" cy="2371550"/>
          </a:xfrm>
          <a:prstGeom prst="rect">
            <a:avLst/>
          </a:prstGeom>
        </p:spPr>
      </p:pic>
    </p:spTree>
    <p:extLst>
      <p:ext uri="{BB962C8B-B14F-4D97-AF65-F5344CB8AC3E}">
        <p14:creationId xmlns:p14="http://schemas.microsoft.com/office/powerpoint/2010/main" val="3292305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EBDEF-6F99-6ABE-34F5-D4DCA4DF87B3}"/>
            </a:ext>
          </a:extLst>
        </p:cNvPr>
        <p:cNvGrpSpPr/>
        <p:nvPr/>
      </p:nvGrpSpPr>
      <p:grpSpPr>
        <a:xfrm>
          <a:off x="0" y="0"/>
          <a:ext cx="0" cy="0"/>
          <a:chOff x="0" y="0"/>
          <a:chExt cx="0" cy="0"/>
        </a:xfrm>
      </p:grpSpPr>
      <p:grpSp>
        <p:nvGrpSpPr>
          <p:cNvPr id="5" name="Group 5">
            <a:extLst>
              <a:ext uri="{FF2B5EF4-FFF2-40B4-BE49-F238E27FC236}">
                <a16:creationId xmlns:a16="http://schemas.microsoft.com/office/drawing/2014/main" id="{DF88FA9B-B5DD-59CC-7371-C7C6E59283B4}"/>
              </a:ext>
            </a:extLst>
          </p:cNvPr>
          <p:cNvGrpSpPr/>
          <p:nvPr/>
        </p:nvGrpSpPr>
        <p:grpSpPr>
          <a:xfrm rot="10800000">
            <a:off x="129449" y="9563100"/>
            <a:ext cx="18006149" cy="626494"/>
            <a:chOff x="0" y="0"/>
            <a:chExt cx="1867279" cy="951471"/>
          </a:xfrm>
        </p:grpSpPr>
        <p:sp>
          <p:nvSpPr>
            <p:cNvPr id="6" name="Freeform 6">
              <a:extLst>
                <a:ext uri="{FF2B5EF4-FFF2-40B4-BE49-F238E27FC236}">
                  <a16:creationId xmlns:a16="http://schemas.microsoft.com/office/drawing/2014/main" id="{950DA28E-1E08-942E-C59C-580656ED7929}"/>
                </a:ext>
              </a:extLst>
            </p:cNvPr>
            <p:cNvSpPr/>
            <p:nvPr/>
          </p:nvSpPr>
          <p:spPr>
            <a:xfrm>
              <a:off x="0" y="0"/>
              <a:ext cx="1867278" cy="951471"/>
            </a:xfrm>
            <a:custGeom>
              <a:avLst/>
              <a:gdLst/>
              <a:ahLst/>
              <a:cxnLst/>
              <a:rect l="l" t="t" r="r" b="b"/>
              <a:pathLst>
                <a:path w="1867278" h="951471">
                  <a:moveTo>
                    <a:pt x="29483" y="0"/>
                  </a:moveTo>
                  <a:lnTo>
                    <a:pt x="1837795" y="0"/>
                  </a:lnTo>
                  <a:cubicBezTo>
                    <a:pt x="1845615" y="0"/>
                    <a:pt x="1853114" y="3106"/>
                    <a:pt x="1858643" y="8635"/>
                  </a:cubicBezTo>
                  <a:cubicBezTo>
                    <a:pt x="1864172" y="14165"/>
                    <a:pt x="1867278" y="21664"/>
                    <a:pt x="1867278" y="29483"/>
                  </a:cubicBezTo>
                  <a:lnTo>
                    <a:pt x="1867278" y="921987"/>
                  </a:lnTo>
                  <a:cubicBezTo>
                    <a:pt x="1867278" y="929807"/>
                    <a:pt x="1864172" y="937306"/>
                    <a:pt x="1858643" y="942835"/>
                  </a:cubicBezTo>
                  <a:cubicBezTo>
                    <a:pt x="1853114" y="948364"/>
                    <a:pt x="1845615" y="951471"/>
                    <a:pt x="1837795" y="951471"/>
                  </a:cubicBezTo>
                  <a:lnTo>
                    <a:pt x="29483" y="951471"/>
                  </a:lnTo>
                  <a:cubicBezTo>
                    <a:pt x="21664" y="951471"/>
                    <a:pt x="14165" y="948364"/>
                    <a:pt x="8635" y="942835"/>
                  </a:cubicBezTo>
                  <a:cubicBezTo>
                    <a:pt x="3106" y="937306"/>
                    <a:pt x="0" y="929807"/>
                    <a:pt x="0" y="921987"/>
                  </a:cubicBezTo>
                  <a:lnTo>
                    <a:pt x="0" y="29483"/>
                  </a:lnTo>
                  <a:cubicBezTo>
                    <a:pt x="0" y="21664"/>
                    <a:pt x="3106" y="14165"/>
                    <a:pt x="8635" y="8635"/>
                  </a:cubicBezTo>
                  <a:cubicBezTo>
                    <a:pt x="14165" y="3106"/>
                    <a:pt x="21664" y="0"/>
                    <a:pt x="29483" y="0"/>
                  </a:cubicBezTo>
                  <a:close/>
                </a:path>
              </a:pathLst>
            </a:custGeom>
            <a:gradFill rotWithShape="1">
              <a:gsLst>
                <a:gs pos="0">
                  <a:srgbClr val="003B2F">
                    <a:alpha val="100000"/>
                  </a:srgbClr>
                </a:gs>
                <a:gs pos="100000">
                  <a:srgbClr val="00894F">
                    <a:alpha val="100000"/>
                  </a:srgbClr>
                </a:gs>
              </a:gsLst>
              <a:lin ang="0"/>
            </a:gradFill>
          </p:spPr>
        </p:sp>
        <p:sp>
          <p:nvSpPr>
            <p:cNvPr id="7" name="TextBox 7">
              <a:extLst>
                <a:ext uri="{FF2B5EF4-FFF2-40B4-BE49-F238E27FC236}">
                  <a16:creationId xmlns:a16="http://schemas.microsoft.com/office/drawing/2014/main" id="{BC7D766B-0A41-CD6A-DD69-4530B4DE0840}"/>
                </a:ext>
              </a:extLst>
            </p:cNvPr>
            <p:cNvSpPr txBox="1"/>
            <p:nvPr/>
          </p:nvSpPr>
          <p:spPr>
            <a:xfrm>
              <a:off x="0" y="-95250"/>
              <a:ext cx="1867279" cy="1046721"/>
            </a:xfrm>
            <a:prstGeom prst="rect">
              <a:avLst/>
            </a:prstGeom>
          </p:spPr>
          <p:txBody>
            <a:bodyPr lIns="50800" tIns="50800" rIns="50800" bIns="50800" rtlCol="0" anchor="ctr"/>
            <a:lstStyle/>
            <a:p>
              <a:pPr algn="ctr">
                <a:lnSpc>
                  <a:spcPts val="3240"/>
                </a:lnSpc>
              </a:pPr>
              <a:endParaRPr/>
            </a:p>
          </p:txBody>
        </p:sp>
      </p:grpSp>
      <p:sp>
        <p:nvSpPr>
          <p:cNvPr id="27" name="TextBox 26">
            <a:extLst>
              <a:ext uri="{FF2B5EF4-FFF2-40B4-BE49-F238E27FC236}">
                <a16:creationId xmlns:a16="http://schemas.microsoft.com/office/drawing/2014/main" id="{2110329E-CC64-9A22-7C3D-80690053D384}"/>
              </a:ext>
            </a:extLst>
          </p:cNvPr>
          <p:cNvSpPr txBox="1"/>
          <p:nvPr/>
        </p:nvSpPr>
        <p:spPr>
          <a:xfrm>
            <a:off x="4343400" y="234298"/>
            <a:ext cx="9962759" cy="523220"/>
          </a:xfrm>
          <a:prstGeom prst="rect">
            <a:avLst/>
          </a:prstGeom>
          <a:noFill/>
        </p:spPr>
        <p:txBody>
          <a:bodyPr wrap="square">
            <a:spAutoFit/>
          </a:bodyPr>
          <a:lstStyle/>
          <a:p>
            <a:pPr algn="ctr"/>
            <a:r>
              <a:rPr lang="en-US" sz="2800" b="1" dirty="0"/>
              <a:t>METHODOLOGY AND SPECIFICATION OF THE REGRESSION MODEL</a:t>
            </a:r>
          </a:p>
        </p:txBody>
      </p:sp>
      <p:sp>
        <p:nvSpPr>
          <p:cNvPr id="29" name="TextBox 28">
            <a:extLst>
              <a:ext uri="{FF2B5EF4-FFF2-40B4-BE49-F238E27FC236}">
                <a16:creationId xmlns:a16="http://schemas.microsoft.com/office/drawing/2014/main" id="{7D3D6F94-8D46-F6E3-0195-F42B8F8240FD}"/>
              </a:ext>
            </a:extLst>
          </p:cNvPr>
          <p:cNvSpPr txBox="1"/>
          <p:nvPr/>
        </p:nvSpPr>
        <p:spPr>
          <a:xfrm>
            <a:off x="156343" y="7110653"/>
            <a:ext cx="17616186" cy="2677656"/>
          </a:xfrm>
          <a:prstGeom prst="rect">
            <a:avLst/>
          </a:prstGeom>
          <a:noFill/>
        </p:spPr>
        <p:txBody>
          <a:bodyPr wrap="square">
            <a:spAutoFit/>
          </a:bodyPr>
          <a:lstStyle/>
          <a:p>
            <a:pPr algn="just"/>
            <a:r>
              <a:rPr lang="sr-Latn-RS" sz="2800" dirty="0"/>
              <a:t>W</a:t>
            </a:r>
            <a:r>
              <a:rPr lang="en-US" sz="2800" dirty="0"/>
              <a:t>e can conclude that low </a:t>
            </a:r>
            <a:r>
              <a:rPr lang="sr-Latn-RS" sz="2800" dirty="0" err="1"/>
              <a:t>salaries</a:t>
            </a:r>
            <a:r>
              <a:rPr lang="en-US" sz="2800" dirty="0"/>
              <a:t> in the traditional sector are a key factor</a:t>
            </a:r>
            <a:r>
              <a:rPr lang="sr-Latn-RS" sz="2800" dirty="0"/>
              <a:t> </a:t>
            </a:r>
            <a:r>
              <a:rPr lang="sr-Latn-RS" sz="2800" dirty="0" err="1"/>
              <a:t>that</a:t>
            </a:r>
            <a:r>
              <a:rPr lang="en-US" sz="2800" dirty="0"/>
              <a:t> pushing workers with </a:t>
            </a:r>
            <a:r>
              <a:rPr lang="sr-Latn-RS" sz="2800" dirty="0" err="1"/>
              <a:t>above</a:t>
            </a:r>
            <a:r>
              <a:rPr lang="en-US" sz="2800" dirty="0"/>
              <a:t> digital skills </a:t>
            </a:r>
            <a:r>
              <a:rPr lang="sr-Latn-RS" sz="2800" dirty="0"/>
              <a:t>in to</a:t>
            </a:r>
            <a:r>
              <a:rPr lang="en-US" sz="2800" dirty="0"/>
              <a:t> the more profitable online space.</a:t>
            </a:r>
            <a:endParaRPr lang="sr-Latn-RS" sz="2800" dirty="0"/>
          </a:p>
          <a:p>
            <a:pPr algn="just"/>
            <a:endParaRPr lang="sr-Latn-RS" sz="2800" dirty="0"/>
          </a:p>
          <a:p>
            <a:pPr algn="just"/>
            <a:r>
              <a:rPr lang="en-US" sz="2800" dirty="0"/>
              <a:t> The data </a:t>
            </a:r>
            <a:r>
              <a:rPr lang="sr-Latn-RS" sz="2800" dirty="0" err="1"/>
              <a:t>also</a:t>
            </a:r>
            <a:r>
              <a:rPr lang="sr-Latn-RS" sz="2800" dirty="0"/>
              <a:t> </a:t>
            </a:r>
            <a:r>
              <a:rPr lang="en-US" sz="2800" dirty="0"/>
              <a:t>clearly shows that a higher average </a:t>
            </a:r>
            <a:r>
              <a:rPr lang="sr-Latn-RS" sz="2800" dirty="0" err="1"/>
              <a:t>salary</a:t>
            </a:r>
            <a:r>
              <a:rPr lang="en-US" sz="2800" dirty="0"/>
              <a:t> in BiH does</a:t>
            </a:r>
            <a:r>
              <a:rPr lang="sr-Latn-RS" sz="2800" dirty="0" err="1"/>
              <a:t>nt</a:t>
            </a:r>
            <a:r>
              <a:rPr lang="sr-Latn-RS" sz="2800" dirty="0"/>
              <a:t> </a:t>
            </a:r>
            <a:r>
              <a:rPr lang="en-US" sz="2800" dirty="0"/>
              <a:t>mean higher earnings for digital workers. The digital market operates by its own global rules and is completely separate from the domestic economy and the state.</a:t>
            </a:r>
            <a:endParaRPr lang="sr-Latn-RS" sz="2800" dirty="0"/>
          </a:p>
          <a:p>
            <a:pPr algn="just"/>
            <a:endParaRPr lang="en-US" sz="2800" dirty="0"/>
          </a:p>
        </p:txBody>
      </p:sp>
      <p:pic>
        <p:nvPicPr>
          <p:cNvPr id="3" name="Picture 2">
            <a:extLst>
              <a:ext uri="{FF2B5EF4-FFF2-40B4-BE49-F238E27FC236}">
                <a16:creationId xmlns:a16="http://schemas.microsoft.com/office/drawing/2014/main" id="{61139481-E721-0939-C72A-843540958E47}"/>
              </a:ext>
            </a:extLst>
          </p:cNvPr>
          <p:cNvPicPr>
            <a:picLocks noChangeAspect="1"/>
          </p:cNvPicPr>
          <p:nvPr/>
        </p:nvPicPr>
        <p:blipFill>
          <a:blip r:embed="rId2"/>
          <a:stretch>
            <a:fillRect/>
          </a:stretch>
        </p:blipFill>
        <p:spPr>
          <a:xfrm>
            <a:off x="381000" y="1195507"/>
            <a:ext cx="12039599" cy="5461469"/>
          </a:xfrm>
          <a:prstGeom prst="rect">
            <a:avLst/>
          </a:prstGeom>
        </p:spPr>
      </p:pic>
      <p:sp>
        <p:nvSpPr>
          <p:cNvPr id="8" name="TextBox 7">
            <a:extLst>
              <a:ext uri="{FF2B5EF4-FFF2-40B4-BE49-F238E27FC236}">
                <a16:creationId xmlns:a16="http://schemas.microsoft.com/office/drawing/2014/main" id="{298A51F3-A177-3672-932D-A5B353A9AD33}"/>
              </a:ext>
            </a:extLst>
          </p:cNvPr>
          <p:cNvSpPr txBox="1"/>
          <p:nvPr/>
        </p:nvSpPr>
        <p:spPr>
          <a:xfrm>
            <a:off x="13070537" y="3664631"/>
            <a:ext cx="5029202" cy="523220"/>
          </a:xfrm>
          <a:prstGeom prst="rect">
            <a:avLst/>
          </a:prstGeom>
          <a:noFill/>
        </p:spPr>
        <p:txBody>
          <a:bodyPr wrap="square">
            <a:spAutoFit/>
          </a:bodyPr>
          <a:lstStyle/>
          <a:p>
            <a:r>
              <a:rPr lang="es-ES" sz="2800" b="1" dirty="0"/>
              <a:t>Y = 0.152 + 1.494 X1 - 0.453 X2</a:t>
            </a:r>
            <a:endParaRPr lang="en-US" sz="2800" b="1" dirty="0"/>
          </a:p>
        </p:txBody>
      </p:sp>
    </p:spTree>
    <p:extLst>
      <p:ext uri="{BB962C8B-B14F-4D97-AF65-F5344CB8AC3E}">
        <p14:creationId xmlns:p14="http://schemas.microsoft.com/office/powerpoint/2010/main" val="29389947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901</TotalTime>
  <Words>834</Words>
  <Application>Microsoft Office PowerPoint</Application>
  <PresentationFormat>Custom</PresentationFormat>
  <Paragraphs>115</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Anton</vt:lpstr>
      <vt:lpstr>Calibri</vt:lpstr>
      <vt:lpstr>Wingdings</vt:lpstr>
      <vt:lpstr>Roboto</vt:lpstr>
      <vt:lpstr>Open Sauce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REIMAGINING CAREER GUIDANCE IN BOSNIA AND HERZEGOVINA: ALIGNING NATIONAL POLICIES WITH THE REALITIES OF THE GLOBAL DIGITAL ECONOMY Andrijana Mrkaić Ateljević Anđelka Štilić</dc:title>
  <cp:lastModifiedBy>ANDRIJANA</cp:lastModifiedBy>
  <cp:revision>12</cp:revision>
  <cp:lastPrinted>2026-06-05T12:20:01Z</cp:lastPrinted>
  <dcterms:created xsi:type="dcterms:W3CDTF">2006-08-16T00:00:00Z</dcterms:created>
  <dcterms:modified xsi:type="dcterms:W3CDTF">2026-06-09T12:19:41Z</dcterms:modified>
  <dc:identifier>DAHLgOsw7eI</dc:identifier>
</cp:coreProperties>
</file>